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641" r:id="rId1"/>
  </p:sldMasterIdLst>
  <p:notesMasterIdLst>
    <p:notesMasterId r:id="rId48"/>
  </p:notesMasterIdLst>
  <p:sldIdLst>
    <p:sldId id="260" r:id="rId2"/>
    <p:sldId id="405" r:id="rId3"/>
    <p:sldId id="406" r:id="rId4"/>
    <p:sldId id="333" r:id="rId5"/>
    <p:sldId id="334" r:id="rId6"/>
    <p:sldId id="355" r:id="rId7"/>
    <p:sldId id="407" r:id="rId8"/>
    <p:sldId id="335" r:id="rId9"/>
    <p:sldId id="393" r:id="rId10"/>
    <p:sldId id="372" r:id="rId11"/>
    <p:sldId id="336" r:id="rId12"/>
    <p:sldId id="404" r:id="rId13"/>
    <p:sldId id="357" r:id="rId14"/>
    <p:sldId id="394" r:id="rId15"/>
    <p:sldId id="408" r:id="rId16"/>
    <p:sldId id="395" r:id="rId17"/>
    <p:sldId id="374" r:id="rId18"/>
    <p:sldId id="375" r:id="rId19"/>
    <p:sldId id="338" r:id="rId20"/>
    <p:sldId id="339" r:id="rId21"/>
    <p:sldId id="340" r:id="rId22"/>
    <p:sldId id="341" r:id="rId23"/>
    <p:sldId id="342" r:id="rId24"/>
    <p:sldId id="409" r:id="rId25"/>
    <p:sldId id="343" r:id="rId26"/>
    <p:sldId id="376" r:id="rId27"/>
    <p:sldId id="359" r:id="rId28"/>
    <p:sldId id="377" r:id="rId29"/>
    <p:sldId id="410" r:id="rId30"/>
    <p:sldId id="398" r:id="rId31"/>
    <p:sldId id="399" r:id="rId32"/>
    <p:sldId id="348" r:id="rId33"/>
    <p:sldId id="360" r:id="rId34"/>
    <p:sldId id="350" r:id="rId35"/>
    <p:sldId id="401" r:id="rId36"/>
    <p:sldId id="366" r:id="rId37"/>
    <p:sldId id="361" r:id="rId38"/>
    <p:sldId id="351" r:id="rId39"/>
    <p:sldId id="352" r:id="rId40"/>
    <p:sldId id="402" r:id="rId41"/>
    <p:sldId id="363" r:id="rId42"/>
    <p:sldId id="353" r:id="rId43"/>
    <p:sldId id="403" r:id="rId44"/>
    <p:sldId id="378" r:id="rId45"/>
    <p:sldId id="411" r:id="rId46"/>
    <p:sldId id="385" r:id="rId47"/>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8125"/>
    <a:srgbClr val="00ABA7"/>
    <a:srgbClr val="99C267"/>
    <a:srgbClr val="B4B568"/>
    <a:srgbClr val="FF9900"/>
    <a:srgbClr val="FFCC00"/>
    <a:srgbClr val="99CD8A"/>
    <a:srgbClr val="006699"/>
    <a:srgbClr val="CFCB28"/>
    <a:srgbClr val="BAB56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676" autoAdjust="0"/>
    <p:restoredTop sz="90126" autoAdjust="0"/>
  </p:normalViewPr>
  <p:slideViewPr>
    <p:cSldViewPr snapToGrid="0">
      <p:cViewPr varScale="1">
        <p:scale>
          <a:sx n="49" d="100"/>
          <a:sy n="49" d="100"/>
        </p:scale>
        <p:origin x="1020" y="40"/>
      </p:cViewPr>
      <p:guideLst>
        <p:guide orient="horz" pos="2160"/>
        <p:guide pos="2880"/>
      </p:guideLst>
    </p:cSldViewPr>
  </p:slideViewPr>
  <p:outlineViewPr>
    <p:cViewPr>
      <p:scale>
        <a:sx n="33" d="100"/>
        <a:sy n="33" d="100"/>
      </p:scale>
      <p:origin x="0" y="22764"/>
    </p:cViewPr>
    <p:sldLst>
      <p:sld r:id="rId1" collapse="1"/>
    </p:sldLst>
  </p:outlineViewPr>
  <p:notesTextViewPr>
    <p:cViewPr>
      <p:scale>
        <a:sx n="100" d="100"/>
        <a:sy n="100" d="100"/>
      </p:scale>
      <p:origin x="0" y="0"/>
    </p:cViewPr>
  </p:notesTextViewPr>
  <p:sorterViewPr>
    <p:cViewPr>
      <p:scale>
        <a:sx n="60" d="100"/>
        <a:sy n="6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hdphoto1.wdp>
</file>

<file path=ppt/media/image1.jpeg>
</file>

<file path=ppt/media/image2.jpe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dirty="0"/>
          </a:p>
        </p:txBody>
      </p:sp>
      <p:sp>
        <p:nvSpPr>
          <p:cNvPr id="286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dirty="0"/>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6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dirty="0"/>
          </a:p>
        </p:txBody>
      </p:sp>
      <p:sp>
        <p:nvSpPr>
          <p:cNvPr id="286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BB18DF22-C8D2-4948-9D8F-80FAEBD301BB}" type="slidenum">
              <a:rPr lang="en-US" altLang="en-US"/>
              <a:pPr>
                <a:defRPr/>
              </a:pPr>
              <a:t>‹#›</a:t>
            </a:fld>
            <a:endParaRPr lang="en-US" altLang="en-US" dirty="0"/>
          </a:p>
        </p:txBody>
      </p:sp>
    </p:spTree>
    <p:extLst>
      <p:ext uri="{BB962C8B-B14F-4D97-AF65-F5344CB8AC3E}">
        <p14:creationId xmlns:p14="http://schemas.microsoft.com/office/powerpoint/2010/main" val="40767565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80986A6-4EAA-4275-8017-1FB69B8F8FB6}" type="slidenum">
              <a:rPr kumimoji="0" lang="en-US" altLang="en-US" smtClean="0"/>
              <a:pPr>
                <a:spcBef>
                  <a:spcPct val="0"/>
                </a:spcBef>
              </a:pPr>
              <a:t>1</a:t>
            </a:fld>
            <a:endParaRPr kumimoji="0" lang="en-US" altLang="en-US" dirty="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1428765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ln/>
        </p:spPr>
      </p:sp>
      <p:sp>
        <p:nvSpPr>
          <p:cNvPr id="337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37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0F1BB0C-D355-4E48-AE4A-45CAFFA978AA}" type="slidenum">
              <a:rPr kumimoji="0" lang="en-US" altLang="en-US" smtClean="0"/>
              <a:pPr>
                <a:spcBef>
                  <a:spcPct val="0"/>
                </a:spcBef>
              </a:pPr>
              <a:t>12</a:t>
            </a:fld>
            <a:endParaRPr kumimoji="0" lang="en-US" altLang="en-US" dirty="0"/>
          </a:p>
        </p:txBody>
      </p:sp>
    </p:spTree>
    <p:extLst>
      <p:ext uri="{BB962C8B-B14F-4D97-AF65-F5344CB8AC3E}">
        <p14:creationId xmlns:p14="http://schemas.microsoft.com/office/powerpoint/2010/main" val="9116994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a:ln/>
        </p:spPr>
      </p:sp>
      <p:sp>
        <p:nvSpPr>
          <p:cNvPr id="4403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403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1EE3A86-BA09-4212-91AE-1BF3B2DB6A52}" type="slidenum">
              <a:rPr kumimoji="0" lang="en-US" altLang="en-US" smtClean="0"/>
              <a:pPr>
                <a:spcBef>
                  <a:spcPct val="0"/>
                </a:spcBef>
              </a:pPr>
              <a:t>13</a:t>
            </a:fld>
            <a:endParaRPr kumimoji="0" lang="en-US" altLang="en-US" dirty="0"/>
          </a:p>
        </p:txBody>
      </p:sp>
    </p:spTree>
    <p:extLst>
      <p:ext uri="{BB962C8B-B14F-4D97-AF65-F5344CB8AC3E}">
        <p14:creationId xmlns:p14="http://schemas.microsoft.com/office/powerpoint/2010/main" val="428877088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331CD93-ADAB-4BDC-96A4-7661677C5D08}" type="slidenum">
              <a:rPr kumimoji="0" lang="en-US" altLang="en-US" smtClean="0"/>
              <a:pPr>
                <a:spcBef>
                  <a:spcPct val="0"/>
                </a:spcBef>
              </a:pPr>
              <a:t>14</a:t>
            </a:fld>
            <a:endParaRPr kumimoji="0" lang="en-US" altLang="en-US" dirty="0"/>
          </a:p>
        </p:txBody>
      </p:sp>
    </p:spTree>
    <p:extLst>
      <p:ext uri="{BB962C8B-B14F-4D97-AF65-F5344CB8AC3E}">
        <p14:creationId xmlns:p14="http://schemas.microsoft.com/office/powerpoint/2010/main" val="42558103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331CD93-ADAB-4BDC-96A4-7661677C5D08}" type="slidenum">
              <a:rPr kumimoji="0" lang="en-US" altLang="en-US" smtClean="0"/>
              <a:pPr>
                <a:spcBef>
                  <a:spcPct val="0"/>
                </a:spcBef>
              </a:pPr>
              <a:t>15</a:t>
            </a:fld>
            <a:endParaRPr kumimoji="0" lang="en-US" altLang="en-US" dirty="0"/>
          </a:p>
        </p:txBody>
      </p:sp>
    </p:spTree>
    <p:extLst>
      <p:ext uri="{BB962C8B-B14F-4D97-AF65-F5344CB8AC3E}">
        <p14:creationId xmlns:p14="http://schemas.microsoft.com/office/powerpoint/2010/main" val="2702031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331CD93-ADAB-4BDC-96A4-7661677C5D08}" type="slidenum">
              <a:rPr kumimoji="0" lang="en-US" altLang="en-US" smtClean="0"/>
              <a:pPr>
                <a:spcBef>
                  <a:spcPct val="0"/>
                </a:spcBef>
              </a:pPr>
              <a:t>16</a:t>
            </a:fld>
            <a:endParaRPr kumimoji="0" lang="en-US" altLang="en-US" dirty="0"/>
          </a:p>
        </p:txBody>
      </p:sp>
    </p:spTree>
    <p:extLst>
      <p:ext uri="{BB962C8B-B14F-4D97-AF65-F5344CB8AC3E}">
        <p14:creationId xmlns:p14="http://schemas.microsoft.com/office/powerpoint/2010/main" val="33885704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p:cNvSpPr>
            <a:spLocks noGrp="1" noRot="1" noChangeAspect="1" noTextEdit="1"/>
          </p:cNvSpPr>
          <p:nvPr>
            <p:ph type="sldImg"/>
          </p:nvPr>
        </p:nvSpPr>
        <p:spPr>
          <a:ln/>
        </p:spPr>
      </p:sp>
      <p:sp>
        <p:nvSpPr>
          <p:cNvPr id="399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99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104BEE1-19B2-453B-9BA9-39DFDFBB3DFE}" type="slidenum">
              <a:rPr kumimoji="0" lang="en-US" altLang="en-US" smtClean="0"/>
              <a:pPr>
                <a:spcBef>
                  <a:spcPct val="0"/>
                </a:spcBef>
              </a:pPr>
              <a:t>17</a:t>
            </a:fld>
            <a:endParaRPr kumimoji="0" lang="en-US" altLang="en-US" dirty="0"/>
          </a:p>
        </p:txBody>
      </p:sp>
    </p:spTree>
    <p:extLst>
      <p:ext uri="{BB962C8B-B14F-4D97-AF65-F5344CB8AC3E}">
        <p14:creationId xmlns:p14="http://schemas.microsoft.com/office/powerpoint/2010/main" val="321675815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1830043-2655-40C3-8BFD-7F233500AC57}" type="slidenum">
              <a:rPr kumimoji="0" lang="en-US" altLang="en-US" smtClean="0"/>
              <a:pPr>
                <a:spcBef>
                  <a:spcPct val="0"/>
                </a:spcBef>
              </a:pPr>
              <a:t>18</a:t>
            </a:fld>
            <a:endParaRPr kumimoji="0" lang="en-US" altLang="en-US" dirty="0"/>
          </a:p>
        </p:txBody>
      </p:sp>
    </p:spTree>
    <p:extLst>
      <p:ext uri="{BB962C8B-B14F-4D97-AF65-F5344CB8AC3E}">
        <p14:creationId xmlns:p14="http://schemas.microsoft.com/office/powerpoint/2010/main" val="27494888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a:ln/>
        </p:spPr>
      </p:sp>
      <p:sp>
        <p:nvSpPr>
          <p:cNvPr id="460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en-US" dirty="0"/>
          </a:p>
        </p:txBody>
      </p:sp>
      <p:sp>
        <p:nvSpPr>
          <p:cNvPr id="4608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FC26BEE-F2F9-40A8-B892-98F817C37CE4}" type="slidenum">
              <a:rPr kumimoji="0" lang="en-US" altLang="en-US" smtClean="0"/>
              <a:pPr>
                <a:spcBef>
                  <a:spcPct val="0"/>
                </a:spcBef>
              </a:pPr>
              <a:t>19</a:t>
            </a:fld>
            <a:endParaRPr kumimoji="0" lang="en-US" altLang="en-US" dirty="0"/>
          </a:p>
        </p:txBody>
      </p:sp>
    </p:spTree>
    <p:extLst>
      <p:ext uri="{BB962C8B-B14F-4D97-AF65-F5344CB8AC3E}">
        <p14:creationId xmlns:p14="http://schemas.microsoft.com/office/powerpoint/2010/main" val="8708139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D75A869-88A6-4713-9553-873C59AA4E42}" type="slidenum">
              <a:rPr kumimoji="0" lang="en-US" altLang="en-US" smtClean="0"/>
              <a:pPr>
                <a:spcBef>
                  <a:spcPct val="0"/>
                </a:spcBef>
              </a:pPr>
              <a:t>20</a:t>
            </a:fld>
            <a:endParaRPr kumimoji="0" lang="en-US" altLang="en-US" dirty="0"/>
          </a:p>
        </p:txBody>
      </p:sp>
    </p:spTree>
    <p:extLst>
      <p:ext uri="{BB962C8B-B14F-4D97-AF65-F5344CB8AC3E}">
        <p14:creationId xmlns:p14="http://schemas.microsoft.com/office/powerpoint/2010/main" val="29774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5E8AB41-0064-4143-8F72-9B8F4AECFFBE}" type="slidenum">
              <a:rPr kumimoji="0" lang="en-US" altLang="en-US" smtClean="0"/>
              <a:pPr>
                <a:spcBef>
                  <a:spcPct val="0"/>
                </a:spcBef>
              </a:pPr>
              <a:t>21</a:t>
            </a:fld>
            <a:endParaRPr kumimoji="0" lang="en-US" altLang="en-US" dirty="0"/>
          </a:p>
        </p:txBody>
      </p:sp>
    </p:spTree>
    <p:extLst>
      <p:ext uri="{BB962C8B-B14F-4D97-AF65-F5344CB8AC3E}">
        <p14:creationId xmlns:p14="http://schemas.microsoft.com/office/powerpoint/2010/main" val="28041600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a:ln/>
        </p:spPr>
      </p:sp>
      <p:sp>
        <p:nvSpPr>
          <p:cNvPr id="215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15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376FA57-A9F7-4835-8CDA-9C7FCD48C425}" type="slidenum">
              <a:rPr kumimoji="0" lang="en-US" altLang="en-US" smtClean="0"/>
              <a:pPr>
                <a:spcBef>
                  <a:spcPct val="0"/>
                </a:spcBef>
              </a:pPr>
              <a:t>4</a:t>
            </a:fld>
            <a:endParaRPr kumimoji="0" lang="en-US" altLang="en-US" dirty="0"/>
          </a:p>
        </p:txBody>
      </p:sp>
    </p:spTree>
    <p:extLst>
      <p:ext uri="{BB962C8B-B14F-4D97-AF65-F5344CB8AC3E}">
        <p14:creationId xmlns:p14="http://schemas.microsoft.com/office/powerpoint/2010/main" val="21352553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42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B9B5AD9-0E80-4EB3-B009-8C966AF84E62}" type="slidenum">
              <a:rPr kumimoji="0" lang="en-US" altLang="en-US" smtClean="0"/>
              <a:pPr>
                <a:spcBef>
                  <a:spcPct val="0"/>
                </a:spcBef>
              </a:pPr>
              <a:t>22</a:t>
            </a:fld>
            <a:endParaRPr kumimoji="0" lang="en-US" altLang="en-US" dirty="0"/>
          </a:p>
        </p:txBody>
      </p:sp>
    </p:spTree>
    <p:extLst>
      <p:ext uri="{BB962C8B-B14F-4D97-AF65-F5344CB8AC3E}">
        <p14:creationId xmlns:p14="http://schemas.microsoft.com/office/powerpoint/2010/main" val="16443802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63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B966AC4-11FC-4C7F-801F-F1BAB9A1CAB4}" type="slidenum">
              <a:rPr kumimoji="0" lang="en-US" altLang="en-US" smtClean="0"/>
              <a:pPr>
                <a:spcBef>
                  <a:spcPct val="0"/>
                </a:spcBef>
              </a:pPr>
              <a:t>23</a:t>
            </a:fld>
            <a:endParaRPr kumimoji="0" lang="en-US" altLang="en-US" dirty="0"/>
          </a:p>
        </p:txBody>
      </p:sp>
    </p:spTree>
    <p:extLst>
      <p:ext uri="{BB962C8B-B14F-4D97-AF65-F5344CB8AC3E}">
        <p14:creationId xmlns:p14="http://schemas.microsoft.com/office/powerpoint/2010/main" val="24976447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63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B966AC4-11FC-4C7F-801F-F1BAB9A1CAB4}" type="slidenum">
              <a:rPr kumimoji="0" lang="en-US" altLang="en-US" smtClean="0"/>
              <a:pPr>
                <a:spcBef>
                  <a:spcPct val="0"/>
                </a:spcBef>
              </a:pPr>
              <a:t>24</a:t>
            </a:fld>
            <a:endParaRPr kumimoji="0" lang="en-US" altLang="en-US" dirty="0"/>
          </a:p>
        </p:txBody>
      </p:sp>
    </p:spTree>
    <p:extLst>
      <p:ext uri="{BB962C8B-B14F-4D97-AF65-F5344CB8AC3E}">
        <p14:creationId xmlns:p14="http://schemas.microsoft.com/office/powerpoint/2010/main" val="13378396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83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5F53272-4346-4A7D-B228-00C0BEB34C43}" type="slidenum">
              <a:rPr kumimoji="0" lang="en-US" altLang="en-US" smtClean="0"/>
              <a:pPr>
                <a:spcBef>
                  <a:spcPct val="0"/>
                </a:spcBef>
              </a:pPr>
              <a:t>25</a:t>
            </a:fld>
            <a:endParaRPr kumimoji="0" lang="en-US" altLang="en-US" dirty="0"/>
          </a:p>
        </p:txBody>
      </p:sp>
    </p:spTree>
    <p:extLst>
      <p:ext uri="{BB962C8B-B14F-4D97-AF65-F5344CB8AC3E}">
        <p14:creationId xmlns:p14="http://schemas.microsoft.com/office/powerpoint/2010/main" val="338208921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04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D36C9E1-0709-4AE3-A08F-393EEB4ADB12}" type="slidenum">
              <a:rPr kumimoji="0" lang="en-US" altLang="en-US" smtClean="0"/>
              <a:pPr>
                <a:spcBef>
                  <a:spcPct val="0"/>
                </a:spcBef>
              </a:pPr>
              <a:t>26</a:t>
            </a:fld>
            <a:endParaRPr kumimoji="0" lang="en-US" altLang="en-US" dirty="0"/>
          </a:p>
        </p:txBody>
      </p:sp>
    </p:spTree>
    <p:extLst>
      <p:ext uri="{BB962C8B-B14F-4D97-AF65-F5344CB8AC3E}">
        <p14:creationId xmlns:p14="http://schemas.microsoft.com/office/powerpoint/2010/main" val="32696133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24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1760FDF-2E76-4D8D-B2E5-EC7A28042874}" type="slidenum">
              <a:rPr kumimoji="0" lang="en-US" altLang="en-US" smtClean="0"/>
              <a:pPr>
                <a:spcBef>
                  <a:spcPct val="0"/>
                </a:spcBef>
              </a:pPr>
              <a:t>27</a:t>
            </a:fld>
            <a:endParaRPr kumimoji="0" lang="en-US" altLang="en-US" dirty="0"/>
          </a:p>
        </p:txBody>
      </p:sp>
    </p:spTree>
    <p:extLst>
      <p:ext uri="{BB962C8B-B14F-4D97-AF65-F5344CB8AC3E}">
        <p14:creationId xmlns:p14="http://schemas.microsoft.com/office/powerpoint/2010/main" val="33663240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E66B999-DC2D-479E-B629-EC147748C03C}" type="slidenum">
              <a:rPr kumimoji="0" lang="en-US" altLang="en-US" smtClean="0"/>
              <a:pPr>
                <a:spcBef>
                  <a:spcPct val="0"/>
                </a:spcBef>
              </a:pPr>
              <a:t>28</a:t>
            </a:fld>
            <a:endParaRPr kumimoji="0" lang="en-US" altLang="en-US" dirty="0"/>
          </a:p>
        </p:txBody>
      </p:sp>
    </p:spTree>
    <p:extLst>
      <p:ext uri="{BB962C8B-B14F-4D97-AF65-F5344CB8AC3E}">
        <p14:creationId xmlns:p14="http://schemas.microsoft.com/office/powerpoint/2010/main" val="386362622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E66B999-DC2D-479E-B629-EC147748C03C}" type="slidenum">
              <a:rPr kumimoji="0" lang="en-US" altLang="en-US" smtClean="0"/>
              <a:pPr>
                <a:spcBef>
                  <a:spcPct val="0"/>
                </a:spcBef>
              </a:pPr>
              <a:t>29</a:t>
            </a:fld>
            <a:endParaRPr kumimoji="0" lang="en-US" altLang="en-US" dirty="0"/>
          </a:p>
        </p:txBody>
      </p:sp>
    </p:spTree>
    <p:extLst>
      <p:ext uri="{BB962C8B-B14F-4D97-AF65-F5344CB8AC3E}">
        <p14:creationId xmlns:p14="http://schemas.microsoft.com/office/powerpoint/2010/main" val="42367962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E66B999-DC2D-479E-B629-EC147748C03C}" type="slidenum">
              <a:rPr kumimoji="0" lang="en-US" altLang="en-US" smtClean="0"/>
              <a:pPr>
                <a:spcBef>
                  <a:spcPct val="0"/>
                </a:spcBef>
              </a:pPr>
              <a:t>30</a:t>
            </a:fld>
            <a:endParaRPr kumimoji="0" lang="en-US" altLang="en-US" dirty="0"/>
          </a:p>
        </p:txBody>
      </p:sp>
    </p:spTree>
    <p:extLst>
      <p:ext uri="{BB962C8B-B14F-4D97-AF65-F5344CB8AC3E}">
        <p14:creationId xmlns:p14="http://schemas.microsoft.com/office/powerpoint/2010/main" val="7070510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47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F7D9A81-1932-42B3-B13E-3B2AC6D3397E}" type="slidenum">
              <a:rPr kumimoji="0" lang="en-US" altLang="en-US" smtClean="0"/>
              <a:pPr>
                <a:spcBef>
                  <a:spcPct val="0"/>
                </a:spcBef>
              </a:pPr>
              <a:t>31</a:t>
            </a:fld>
            <a:endParaRPr kumimoji="0" lang="en-US" altLang="en-US" dirty="0"/>
          </a:p>
        </p:txBody>
      </p:sp>
    </p:spTree>
    <p:extLst>
      <p:ext uri="{BB962C8B-B14F-4D97-AF65-F5344CB8AC3E}">
        <p14:creationId xmlns:p14="http://schemas.microsoft.com/office/powerpoint/2010/main" val="25936896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35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0A0825F-E5A4-40C9-8056-C66A5319C5A5}" type="slidenum">
              <a:rPr kumimoji="0" lang="en-US" altLang="en-US" smtClean="0"/>
              <a:pPr>
                <a:spcBef>
                  <a:spcPct val="0"/>
                </a:spcBef>
              </a:pPr>
              <a:t>5</a:t>
            </a:fld>
            <a:endParaRPr kumimoji="0" lang="en-US" altLang="en-US" dirty="0"/>
          </a:p>
        </p:txBody>
      </p:sp>
    </p:spTree>
    <p:extLst>
      <p:ext uri="{BB962C8B-B14F-4D97-AF65-F5344CB8AC3E}">
        <p14:creationId xmlns:p14="http://schemas.microsoft.com/office/powerpoint/2010/main" val="13481582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47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F7D9A81-1932-42B3-B13E-3B2AC6D3397E}" type="slidenum">
              <a:rPr kumimoji="0" lang="en-US" altLang="en-US" smtClean="0"/>
              <a:pPr>
                <a:spcBef>
                  <a:spcPct val="0"/>
                </a:spcBef>
              </a:pPr>
              <a:t>32</a:t>
            </a:fld>
            <a:endParaRPr kumimoji="0" lang="en-US" altLang="en-US" dirty="0"/>
          </a:p>
        </p:txBody>
      </p:sp>
    </p:spTree>
    <p:extLst>
      <p:ext uri="{BB962C8B-B14F-4D97-AF65-F5344CB8AC3E}">
        <p14:creationId xmlns:p14="http://schemas.microsoft.com/office/powerpoint/2010/main" val="2860582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97372EE-79FC-4CF2-940C-CB7B37CA7CEC}" type="slidenum">
              <a:rPr kumimoji="0" lang="en-US" altLang="en-US" smtClean="0"/>
              <a:pPr>
                <a:spcBef>
                  <a:spcPct val="0"/>
                </a:spcBef>
              </a:pPr>
              <a:t>33</a:t>
            </a:fld>
            <a:endParaRPr kumimoji="0" lang="en-US" altLang="en-US" dirty="0"/>
          </a:p>
        </p:txBody>
      </p:sp>
    </p:spTree>
    <p:extLst>
      <p:ext uri="{BB962C8B-B14F-4D97-AF65-F5344CB8AC3E}">
        <p14:creationId xmlns:p14="http://schemas.microsoft.com/office/powerpoint/2010/main" val="288612257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a:ln/>
        </p:spPr>
      </p:sp>
      <p:sp>
        <p:nvSpPr>
          <p:cNvPr id="808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09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193EE2A-EEBF-4D1C-BDF3-A0495AA37783}" type="slidenum">
              <a:rPr kumimoji="0" lang="en-US" altLang="en-US" smtClean="0"/>
              <a:pPr>
                <a:spcBef>
                  <a:spcPct val="0"/>
                </a:spcBef>
              </a:pPr>
              <a:t>34</a:t>
            </a:fld>
            <a:endParaRPr kumimoji="0" lang="en-US" altLang="en-US" dirty="0"/>
          </a:p>
        </p:txBody>
      </p:sp>
    </p:spTree>
    <p:extLst>
      <p:ext uri="{BB962C8B-B14F-4D97-AF65-F5344CB8AC3E}">
        <p14:creationId xmlns:p14="http://schemas.microsoft.com/office/powerpoint/2010/main" val="343412250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a:ln/>
        </p:spPr>
      </p:sp>
      <p:sp>
        <p:nvSpPr>
          <p:cNvPr id="808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09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193EE2A-EEBF-4D1C-BDF3-A0495AA37783}" type="slidenum">
              <a:rPr kumimoji="0" lang="en-US" altLang="en-US" smtClean="0"/>
              <a:pPr>
                <a:spcBef>
                  <a:spcPct val="0"/>
                </a:spcBef>
              </a:pPr>
              <a:t>35</a:t>
            </a:fld>
            <a:endParaRPr kumimoji="0" lang="en-US" altLang="en-US" dirty="0"/>
          </a:p>
        </p:txBody>
      </p:sp>
    </p:spTree>
    <p:extLst>
      <p:ext uri="{BB962C8B-B14F-4D97-AF65-F5344CB8AC3E}">
        <p14:creationId xmlns:p14="http://schemas.microsoft.com/office/powerpoint/2010/main" val="141061209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29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EF45985-23B0-4746-9412-10B32449239F}" type="slidenum">
              <a:rPr kumimoji="0" lang="en-US" altLang="en-US" smtClean="0"/>
              <a:pPr>
                <a:spcBef>
                  <a:spcPct val="0"/>
                </a:spcBef>
              </a:pPr>
              <a:t>36</a:t>
            </a:fld>
            <a:endParaRPr kumimoji="0" lang="en-US" altLang="en-US" dirty="0"/>
          </a:p>
        </p:txBody>
      </p:sp>
    </p:spTree>
    <p:extLst>
      <p:ext uri="{BB962C8B-B14F-4D97-AF65-F5344CB8AC3E}">
        <p14:creationId xmlns:p14="http://schemas.microsoft.com/office/powerpoint/2010/main" val="277899841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49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7BDB562-3364-4AC7-B23E-6B84519C4846}" type="slidenum">
              <a:rPr kumimoji="0" lang="en-US" altLang="en-US" smtClean="0"/>
              <a:pPr>
                <a:spcBef>
                  <a:spcPct val="0"/>
                </a:spcBef>
              </a:pPr>
              <a:t>37</a:t>
            </a:fld>
            <a:endParaRPr kumimoji="0" lang="en-US" altLang="en-US" dirty="0"/>
          </a:p>
        </p:txBody>
      </p:sp>
    </p:spTree>
    <p:extLst>
      <p:ext uri="{BB962C8B-B14F-4D97-AF65-F5344CB8AC3E}">
        <p14:creationId xmlns:p14="http://schemas.microsoft.com/office/powerpoint/2010/main" val="14876539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p:cNvSpPr>
            <a:spLocks noGrp="1" noRot="1" noChangeAspect="1" noTextEdit="1"/>
          </p:cNvSpPr>
          <p:nvPr>
            <p:ph type="sldImg"/>
          </p:nvPr>
        </p:nvSpPr>
        <p:spPr>
          <a:ln/>
        </p:spPr>
      </p:sp>
      <p:sp>
        <p:nvSpPr>
          <p:cNvPr id="870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70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EDD1DFD-4728-4480-95AE-5D3387AE6B3E}" type="slidenum">
              <a:rPr kumimoji="0" lang="en-US" altLang="en-US" smtClean="0"/>
              <a:pPr>
                <a:spcBef>
                  <a:spcPct val="0"/>
                </a:spcBef>
              </a:pPr>
              <a:t>38</a:t>
            </a:fld>
            <a:endParaRPr kumimoji="0" lang="en-US" altLang="en-US" dirty="0"/>
          </a:p>
        </p:txBody>
      </p:sp>
    </p:spTree>
    <p:extLst>
      <p:ext uri="{BB962C8B-B14F-4D97-AF65-F5344CB8AC3E}">
        <p14:creationId xmlns:p14="http://schemas.microsoft.com/office/powerpoint/2010/main" val="52800511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p:cNvSpPr>
            <a:spLocks noGrp="1" noRot="1" noChangeAspect="1" noTextEdit="1"/>
          </p:cNvSpPr>
          <p:nvPr>
            <p:ph type="sldImg"/>
          </p:nvPr>
        </p:nvSpPr>
        <p:spPr>
          <a:ln/>
        </p:spPr>
      </p:sp>
      <p:sp>
        <p:nvSpPr>
          <p:cNvPr id="890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90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4EA27DA-659B-475E-B215-5FCE1009F69D}" type="slidenum">
              <a:rPr kumimoji="0" lang="en-US" altLang="en-US" smtClean="0"/>
              <a:pPr>
                <a:spcBef>
                  <a:spcPct val="0"/>
                </a:spcBef>
              </a:pPr>
              <a:t>39</a:t>
            </a:fld>
            <a:endParaRPr kumimoji="0" lang="en-US" altLang="en-US" dirty="0"/>
          </a:p>
        </p:txBody>
      </p:sp>
    </p:spTree>
    <p:extLst>
      <p:ext uri="{BB962C8B-B14F-4D97-AF65-F5344CB8AC3E}">
        <p14:creationId xmlns:p14="http://schemas.microsoft.com/office/powerpoint/2010/main" val="3560111600"/>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p:cNvSpPr>
            <a:spLocks noGrp="1" noRot="1" noChangeAspect="1" noTextEdit="1"/>
          </p:cNvSpPr>
          <p:nvPr>
            <p:ph type="sldImg"/>
          </p:nvPr>
        </p:nvSpPr>
        <p:spPr>
          <a:ln/>
        </p:spPr>
      </p:sp>
      <p:sp>
        <p:nvSpPr>
          <p:cNvPr id="890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90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4EA27DA-659B-475E-B215-5FCE1009F69D}" type="slidenum">
              <a:rPr kumimoji="0" lang="en-US" altLang="en-US" smtClean="0"/>
              <a:pPr>
                <a:spcBef>
                  <a:spcPct val="0"/>
                </a:spcBef>
              </a:pPr>
              <a:t>40</a:t>
            </a:fld>
            <a:endParaRPr kumimoji="0" lang="en-US" altLang="en-US" dirty="0"/>
          </a:p>
        </p:txBody>
      </p:sp>
    </p:spTree>
    <p:extLst>
      <p:ext uri="{BB962C8B-B14F-4D97-AF65-F5344CB8AC3E}">
        <p14:creationId xmlns:p14="http://schemas.microsoft.com/office/powerpoint/2010/main" val="159863933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Slide Image Placeholder 1"/>
          <p:cNvSpPr>
            <a:spLocks noGrp="1" noRot="1" noChangeAspect="1" noTextEdit="1"/>
          </p:cNvSpPr>
          <p:nvPr>
            <p:ph type="sldImg"/>
          </p:nvPr>
        </p:nvSpPr>
        <p:spPr>
          <a:ln/>
        </p:spPr>
      </p:sp>
      <p:sp>
        <p:nvSpPr>
          <p:cNvPr id="9523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523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65151B0-F043-466B-A383-7E7312968169}" type="slidenum">
              <a:rPr kumimoji="0" lang="en-US" altLang="en-US" smtClean="0"/>
              <a:pPr>
                <a:spcBef>
                  <a:spcPct val="0"/>
                </a:spcBef>
              </a:pPr>
              <a:t>41</a:t>
            </a:fld>
            <a:endParaRPr kumimoji="0" lang="en-US" altLang="en-US" dirty="0"/>
          </a:p>
        </p:txBody>
      </p:sp>
    </p:spTree>
    <p:extLst>
      <p:ext uri="{BB962C8B-B14F-4D97-AF65-F5344CB8AC3E}">
        <p14:creationId xmlns:p14="http://schemas.microsoft.com/office/powerpoint/2010/main" val="24484278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E2072AC-BA68-48A4-A7C2-42348907C7EE}" type="slidenum">
              <a:rPr kumimoji="0" lang="en-US" altLang="en-US" smtClean="0"/>
              <a:pPr>
                <a:spcBef>
                  <a:spcPct val="0"/>
                </a:spcBef>
              </a:pPr>
              <a:t>6</a:t>
            </a:fld>
            <a:endParaRPr kumimoji="0" lang="en-US" altLang="en-US" dirty="0"/>
          </a:p>
        </p:txBody>
      </p:sp>
    </p:spTree>
    <p:extLst>
      <p:ext uri="{BB962C8B-B14F-4D97-AF65-F5344CB8AC3E}">
        <p14:creationId xmlns:p14="http://schemas.microsoft.com/office/powerpoint/2010/main" val="158616021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Slide Image Placeholder 1"/>
          <p:cNvSpPr>
            <a:spLocks noGrp="1" noRot="1" noChangeAspect="1" noTextEdit="1"/>
          </p:cNvSpPr>
          <p:nvPr>
            <p:ph type="sldImg"/>
          </p:nvPr>
        </p:nvSpPr>
        <p:spPr>
          <a:ln/>
        </p:spPr>
      </p:sp>
      <p:sp>
        <p:nvSpPr>
          <p:cNvPr id="972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728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5E8DA90-8016-47BF-9E68-D10AEDEE7E76}" type="slidenum">
              <a:rPr kumimoji="0" lang="en-US" altLang="en-US" smtClean="0"/>
              <a:pPr>
                <a:spcBef>
                  <a:spcPct val="0"/>
                </a:spcBef>
              </a:pPr>
              <a:t>42</a:t>
            </a:fld>
            <a:endParaRPr kumimoji="0" lang="en-US" altLang="en-US" dirty="0"/>
          </a:p>
        </p:txBody>
      </p:sp>
    </p:spTree>
    <p:extLst>
      <p:ext uri="{BB962C8B-B14F-4D97-AF65-F5344CB8AC3E}">
        <p14:creationId xmlns:p14="http://schemas.microsoft.com/office/powerpoint/2010/main" val="1355974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E2072AC-BA68-48A4-A7C2-42348907C7EE}" type="slidenum">
              <a:rPr kumimoji="0" lang="en-US" altLang="en-US" smtClean="0"/>
              <a:pPr>
                <a:spcBef>
                  <a:spcPct val="0"/>
                </a:spcBef>
              </a:pPr>
              <a:t>7</a:t>
            </a:fld>
            <a:endParaRPr kumimoji="0" lang="en-US" altLang="en-US" dirty="0"/>
          </a:p>
        </p:txBody>
      </p:sp>
    </p:spTree>
    <p:extLst>
      <p:ext uri="{BB962C8B-B14F-4D97-AF65-F5344CB8AC3E}">
        <p14:creationId xmlns:p14="http://schemas.microsoft.com/office/powerpoint/2010/main" val="2427457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FDF305D-777C-4E98-B90E-F827AF2174E4}" type="slidenum">
              <a:rPr kumimoji="0" lang="en-US" altLang="en-US" smtClean="0"/>
              <a:pPr>
                <a:spcBef>
                  <a:spcPct val="0"/>
                </a:spcBef>
              </a:pPr>
              <a:t>8</a:t>
            </a:fld>
            <a:endParaRPr kumimoji="0" lang="en-US" altLang="en-US" dirty="0"/>
          </a:p>
        </p:txBody>
      </p:sp>
    </p:spTree>
    <p:extLst>
      <p:ext uri="{BB962C8B-B14F-4D97-AF65-F5344CB8AC3E}">
        <p14:creationId xmlns:p14="http://schemas.microsoft.com/office/powerpoint/2010/main" val="36424671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FDF305D-777C-4E98-B90E-F827AF2174E4}" type="slidenum">
              <a:rPr kumimoji="0" lang="en-US" altLang="en-US" smtClean="0"/>
              <a:pPr>
                <a:spcBef>
                  <a:spcPct val="0"/>
                </a:spcBef>
              </a:pPr>
              <a:t>9</a:t>
            </a:fld>
            <a:endParaRPr kumimoji="0" lang="en-US" altLang="en-US" dirty="0"/>
          </a:p>
        </p:txBody>
      </p:sp>
    </p:spTree>
    <p:extLst>
      <p:ext uri="{BB962C8B-B14F-4D97-AF65-F5344CB8AC3E}">
        <p14:creationId xmlns:p14="http://schemas.microsoft.com/office/powerpoint/2010/main" val="29917981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17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71FF1E2-EFF9-4B5C-A117-CE3BA3EBB60A}" type="slidenum">
              <a:rPr kumimoji="0" lang="en-US" altLang="en-US" smtClean="0"/>
              <a:pPr>
                <a:spcBef>
                  <a:spcPct val="0"/>
                </a:spcBef>
              </a:pPr>
              <a:t>10</a:t>
            </a:fld>
            <a:endParaRPr kumimoji="0" lang="en-US" altLang="en-US" dirty="0"/>
          </a:p>
        </p:txBody>
      </p:sp>
    </p:spTree>
    <p:extLst>
      <p:ext uri="{BB962C8B-B14F-4D97-AF65-F5344CB8AC3E}">
        <p14:creationId xmlns:p14="http://schemas.microsoft.com/office/powerpoint/2010/main" val="33578110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p:cNvSpPr>
            <a:spLocks noGrp="1" noRot="1" noChangeAspect="1" noTextEdit="1"/>
          </p:cNvSpPr>
          <p:nvPr>
            <p:ph type="sldImg"/>
          </p:nvPr>
        </p:nvSpPr>
        <p:spPr>
          <a:ln/>
        </p:spPr>
      </p:sp>
      <p:sp>
        <p:nvSpPr>
          <p:cNvPr id="337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37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0F1BB0C-D355-4E48-AE4A-45CAFFA978AA}" type="slidenum">
              <a:rPr kumimoji="0" lang="en-US" altLang="en-US" smtClean="0"/>
              <a:pPr>
                <a:spcBef>
                  <a:spcPct val="0"/>
                </a:spcBef>
              </a:pPr>
              <a:t>11</a:t>
            </a:fld>
            <a:endParaRPr kumimoji="0" lang="en-US" altLang="en-US" dirty="0"/>
          </a:p>
        </p:txBody>
      </p:sp>
    </p:spTree>
    <p:extLst>
      <p:ext uri="{BB962C8B-B14F-4D97-AF65-F5344CB8AC3E}">
        <p14:creationId xmlns:p14="http://schemas.microsoft.com/office/powerpoint/2010/main" val="109971309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13</a:t>
            </a:r>
          </a:p>
        </p:txBody>
      </p:sp>
      <p:sp>
        <p:nvSpPr>
          <p:cNvPr id="9"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2" name="Rectangle 1">
            <a:extLst>
              <a:ext uri="{FF2B5EF4-FFF2-40B4-BE49-F238E27FC236}">
                <a16:creationId xmlns:a16="http://schemas.microsoft.com/office/drawing/2014/main" id="{09F1609E-E7E7-416F-A311-244FA28B8DB9}"/>
              </a:ext>
            </a:extLst>
          </p:cNvPr>
          <p:cNvSpPr/>
          <p:nvPr userDrawn="1"/>
        </p:nvSpPr>
        <p:spPr>
          <a:xfrm>
            <a:off x="5230810" y="3003046"/>
            <a:ext cx="3167523" cy="1569660"/>
          </a:xfrm>
          <a:prstGeom prst="rect">
            <a:avLst/>
          </a:prstGeom>
        </p:spPr>
        <p:txBody>
          <a:bodyPr wrap="square">
            <a:spAutoFit/>
          </a:bodyPr>
          <a:lstStyle/>
          <a:p>
            <a:r>
              <a:rPr lang="en-US" sz="3200" dirty="0">
                <a:solidFill>
                  <a:schemeClr val="tx2"/>
                </a:solidFill>
                <a:latin typeface="Folio Std Medium"/>
                <a:cs typeface="Times New Roman" panose="02020603050405020304" pitchFamily="18" charset="0"/>
              </a:rPr>
              <a:t>Intelligent Information Systems</a:t>
            </a:r>
          </a:p>
        </p:txBody>
      </p:sp>
    </p:spTree>
    <p:extLst>
      <p:ext uri="{BB962C8B-B14F-4D97-AF65-F5344CB8AC3E}">
        <p14:creationId xmlns:p14="http://schemas.microsoft.com/office/powerpoint/2010/main" val="3477848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4"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cs typeface="Franklin Gothic Medium"/>
              </a:rPr>
              <a:t>Summary (1 of 2)</a:t>
            </a:r>
          </a:p>
        </p:txBody>
      </p:sp>
      <p:sp>
        <p:nvSpPr>
          <p:cNvPr id="26" name="Content Placeholder 2"/>
          <p:cNvSpPr>
            <a:spLocks noGrp="1"/>
          </p:cNvSpPr>
          <p:nvPr>
            <p:ph idx="1"/>
          </p:nvPr>
        </p:nvSpPr>
        <p:spPr>
          <a:xfrm>
            <a:off x="994500" y="1532988"/>
            <a:ext cx="7681188"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8421859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B7344C52-5D9B-490E-AA6B-CCF6913FB041}"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24"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cs typeface="Franklin Gothic Medium"/>
              </a:rPr>
              <a:t>Summary (2 of 2) </a:t>
            </a:r>
            <a:endParaRPr kumimoji="0" lang="en-US" sz="3200" b="1" i="1" u="none" strike="noStrike" kern="1200" cap="none" spc="0" normalizeH="0" baseline="0" noProof="0" dirty="0">
              <a:ln>
                <a:noFill/>
              </a:ln>
              <a:solidFill>
                <a:srgbClr val="000000"/>
              </a:solidFill>
              <a:effectLst/>
              <a:uLnTx/>
              <a:uFillTx/>
              <a:latin typeface="Folio Std Medium"/>
              <a:ea typeface="+mj-ea"/>
              <a:cs typeface="Franklin Gothic Medium"/>
            </a:endParaRPr>
          </a:p>
        </p:txBody>
      </p:sp>
      <p:sp>
        <p:nvSpPr>
          <p:cNvPr id="26" name="Content Placeholder 2"/>
          <p:cNvSpPr>
            <a:spLocks noGrp="1"/>
          </p:cNvSpPr>
          <p:nvPr>
            <p:ph idx="1"/>
          </p:nvPr>
        </p:nvSpPr>
        <p:spPr>
          <a:xfrm>
            <a:off x="994500" y="1532988"/>
            <a:ext cx="7681188"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22998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3" y="-1175608"/>
            <a:ext cx="6968333" cy="9144001"/>
          </a:xfrm>
          <a:prstGeom prst="rect">
            <a:avLst/>
          </a:prstGeom>
        </p:spPr>
      </p:pic>
      <p:sp>
        <p:nvSpPr>
          <p:cNvPr id="6"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8"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95600" y="1488338"/>
            <a:ext cx="3252724" cy="3391020"/>
          </a:xfrm>
          <a:prstGeom prst="rect">
            <a:avLst/>
          </a:prstGeom>
        </p:spPr>
      </p:pic>
    </p:spTree>
    <p:extLst>
      <p:ext uri="{BB962C8B-B14F-4D97-AF65-F5344CB8AC3E}">
        <p14:creationId xmlns:p14="http://schemas.microsoft.com/office/powerpoint/2010/main" val="4517353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9" name="Date Placeholder 3"/>
          <p:cNvSpPr>
            <a:spLocks noGrp="1"/>
          </p:cNvSpPr>
          <p:nvPr>
            <p:ph type="dt" sz="half" idx="10"/>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0" name="Footer Placeholder 4"/>
          <p:cNvSpPr>
            <a:spLocks noGrp="1"/>
          </p:cNvSpPr>
          <p:nvPr>
            <p:ph type="ftr" sz="quarter" idx="11"/>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3" name="Rectangle 12"/>
          <p:cNvSpPr/>
          <p:nvPr userDrawn="1"/>
        </p:nvSpPr>
        <p:spPr>
          <a:xfrm>
            <a:off x="-1268" y="380999"/>
            <a:ext cx="9134156" cy="1018023"/>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6" name="Rectangle 15"/>
          <p:cNvSpPr/>
          <p:nvPr userDrawn="1"/>
        </p:nvSpPr>
        <p:spPr>
          <a:xfrm>
            <a:off x="-15124" y="381000"/>
            <a:ext cx="2321001"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chemeClr val="bg1"/>
                </a:solidFill>
                <a:effectLst>
                  <a:outerShdw blurRad="38100" dist="19050" dir="2700000" algn="tl" rotWithShape="0">
                    <a:schemeClr val="dk1">
                      <a:alpha val="40000"/>
                    </a:schemeClr>
                  </a:outerShdw>
                </a:effectLst>
                <a:uLnTx/>
                <a:uFillTx/>
                <a:latin typeface="Folio Std Medium" charset="0"/>
                <a:ea typeface="+mj-ea"/>
                <a:cs typeface="Franklin Gothic Medium"/>
              </a:rPr>
              <a:t>Exhibit</a:t>
            </a:r>
          </a:p>
        </p:txBody>
      </p:sp>
      <p:sp>
        <p:nvSpPr>
          <p:cNvPr id="15" name="Title 1"/>
          <p:cNvSpPr>
            <a:spLocks noGrp="1"/>
          </p:cNvSpPr>
          <p:nvPr>
            <p:ph type="title"/>
          </p:nvPr>
        </p:nvSpPr>
        <p:spPr>
          <a:xfrm>
            <a:off x="1920122" y="464599"/>
            <a:ext cx="6916742"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
        <p:nvSpPr>
          <p:cNvPr id="1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700" cap="none" spc="50" normalizeH="0" baseline="0" noProof="0" dirty="0">
                <a:ln>
                  <a:noFill/>
                </a:ln>
                <a:solidFill>
                  <a:schemeClr val="tx2"/>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34976134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322D24CB-6855-41E9-929B-E1525142729A}" type="slidenum">
              <a:rPr kumimoji="0" lang="en-US" altLang="en-US" sz="1200" b="1" i="0" u="none" strike="noStrike" kern="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700" b="0" i="0" u="none" strike="noStrike" kern="700" cap="none" spc="50" normalizeH="0" baseline="0" noProof="0" dirty="0">
                <a:ln>
                  <a:noFill/>
                </a:ln>
                <a:solidFill>
                  <a:schemeClr val="tx2"/>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solidFill>
                <a:effectLst/>
                <a:uLnTx/>
                <a:uFillTx/>
                <a:latin typeface="+mn-lt"/>
                <a:ea typeface="+mn-ea"/>
                <a:cs typeface="+mn-cs"/>
              </a:rPr>
              <a:t>MIS8 | CH10</a:t>
            </a:r>
            <a:endParaRPr kumimoji="0" lang="en-US" sz="1200" b="1" i="0" u="none" strike="noStrike" kern="1200" cap="none" spc="0" normalizeH="0" baseline="0" noProof="0" dirty="0">
              <a:ln>
                <a:noFill/>
              </a:ln>
              <a:solidFill>
                <a:schemeClr val="bg1"/>
              </a:solidFill>
              <a:effectLst/>
              <a:uLnTx/>
              <a:uFillTx/>
              <a:latin typeface="+mn-lt"/>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5" name="Footer Placeholder 4"/>
          <p:cNvSpPr>
            <a:spLocks noGrp="1"/>
          </p:cNvSpPr>
          <p:nvPr>
            <p:ph type="ftr" sz="quarter" idx="11"/>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6" name="Rectangle 15"/>
          <p:cNvSpPr/>
          <p:nvPr userDrawn="1"/>
        </p:nvSpPr>
        <p:spPr>
          <a:xfrm>
            <a:off x="8447088" y="685800"/>
            <a:ext cx="685800" cy="304800"/>
          </a:xfrm>
          <a:prstGeom prst="rect">
            <a:avLst/>
          </a:prstGeom>
          <a:solidFill>
            <a:srgbClr val="E6812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9" name="Rectangle 18"/>
          <p:cNvSpPr/>
          <p:nvPr userDrawn="1"/>
        </p:nvSpPr>
        <p:spPr>
          <a:xfrm>
            <a:off x="0" y="2743200"/>
            <a:ext cx="685800" cy="304800"/>
          </a:xfrm>
          <a:prstGeom prst="rect">
            <a:avLst/>
          </a:prstGeom>
          <a:solidFill>
            <a:srgbClr val="E6812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3"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B7344C52-5D9B-490E-AA6B-CCF6913FB041}" type="slidenum">
              <a:rPr kumimoji="0" lang="en-US" altLang="en-US" sz="1200" b="1" i="0" u="none" strike="noStrike" kern="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2500" lnSpcReduction="10000"/>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chemeClr val="tx2"/>
                </a:solidFill>
                <a:effectLst/>
                <a:uLnTx/>
                <a:uFillTx/>
                <a:latin typeface="Folio Std Medium" charset="0"/>
                <a:ea typeface="+mj-ea"/>
                <a:cs typeface="Franklin Gothic Medium"/>
              </a:rPr>
              <a:t>KEY TERMS</a:t>
            </a:r>
          </a:p>
        </p:txBody>
      </p:sp>
      <p:sp>
        <p:nvSpPr>
          <p:cNvPr id="26" name="Content Placeholder 2"/>
          <p:cNvSpPr>
            <a:spLocks noGrp="1"/>
          </p:cNvSpPr>
          <p:nvPr>
            <p:ph idx="1"/>
          </p:nvPr>
        </p:nvSpPr>
        <p:spPr>
          <a:xfrm>
            <a:off x="994500" y="1532988"/>
            <a:ext cx="3630509"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700" cap="none" spc="50" normalizeH="0" baseline="0" noProof="0" dirty="0">
                <a:ln>
                  <a:noFill/>
                </a:ln>
                <a:solidFill>
                  <a:schemeClr val="bg1"/>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30" name="Content Placeholder 2"/>
          <p:cNvSpPr>
            <a:spLocks noGrp="1"/>
          </p:cNvSpPr>
          <p:nvPr>
            <p:ph idx="13"/>
          </p:nvPr>
        </p:nvSpPr>
        <p:spPr>
          <a:xfrm>
            <a:off x="4852128" y="1543734"/>
            <a:ext cx="3583847"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4" name="Slide Number Placeholder 2"/>
          <p:cNvSpPr txBox="1">
            <a:spLocks/>
          </p:cNvSpPr>
          <p:nvPr userDrawn="1"/>
        </p:nvSpPr>
        <p:spPr>
          <a:xfrm>
            <a:off x="6721475" y="6481986"/>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E3CDB79E-AF13-4367-934A-573ED3A09D7F}" type="slidenum">
              <a:rPr kumimoji="0" lang="en-US" altLang="en-US" sz="1200" b="1" i="0" u="none" strike="noStrike" kern="0" cap="none" spc="0" normalizeH="0" baseline="0" noProof="0" smtClean="0">
                <a:ln>
                  <a:noFill/>
                </a:ln>
                <a:solidFill>
                  <a:schemeClr val="bg1"/>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chemeClr val="bg1"/>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6898480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283FA080-7EC3-4AB1-9972-F7D16DE30438}" type="slidenum">
              <a:rPr kumimoji="0" lang="en-US" altLang="en-US" sz="1200" b="1" i="0" u="none" strike="noStrike" kern="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700" b="0" i="0" u="none" strike="noStrike" kern="700" cap="none" spc="50" normalizeH="0" baseline="0" noProof="0" dirty="0">
                <a:ln>
                  <a:noFill/>
                </a:ln>
                <a:solidFill>
                  <a:schemeClr val="tx2"/>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mn-lt"/>
                <a:ea typeface="+mn-ea"/>
                <a:cs typeface="+mn-cs"/>
              </a:rPr>
              <a:t>HIST4 | CH10</a:t>
            </a:r>
            <a:endParaRPr kumimoji="0" lang="en-US" sz="1200" b="1" i="0" u="none" strike="noStrike" kern="1200" cap="none" spc="0" normalizeH="0" baseline="0" noProof="0" dirty="0">
              <a:ln>
                <a:noFill/>
              </a:ln>
              <a:solidFill>
                <a:srgbClr val="000000"/>
              </a:solidFill>
              <a:effectLst/>
              <a:uLnTx/>
              <a:uFillTx/>
              <a:latin typeface="+mn-lt"/>
              <a:ea typeface="+mn-ea"/>
              <a:cs typeface="+mn-cs"/>
            </a:endParaRP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5" name="Date Placeholder 3"/>
          <p:cNvSpPr>
            <a:spLocks noGrp="1"/>
          </p:cNvSpPr>
          <p:nvPr>
            <p:ph type="dt" sz="half" idx="13"/>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6" name="Footer Placeholder 4"/>
          <p:cNvSpPr>
            <a:spLocks noGrp="1"/>
          </p:cNvSpPr>
          <p:nvPr>
            <p:ph type="ftr" sz="quarter" idx="14"/>
          </p:nvPr>
        </p:nvSpPr>
        <p:spPr/>
        <p:txBody>
          <a:bodyPr/>
          <a:lstStyle>
            <a:lvl1pPr>
              <a:defRPr/>
            </a:lvl1p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7" name="Rectangle 16"/>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18"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322D24CB-6855-41E9-929B-E1525142729A}" type="slidenum">
              <a:rPr kumimoji="0" lang="en-US" altLang="en-US" sz="1200" b="1" i="0" u="none" strike="noStrike" kern="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9"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700" b="0" i="0" u="none" strike="noStrike" kern="700" cap="none" spc="50" normalizeH="0" baseline="0" noProof="0" dirty="0">
                <a:ln>
                  <a:noFill/>
                </a:ln>
                <a:solidFill>
                  <a:schemeClr val="tx2"/>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20"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dirty="0">
                <a:ln>
                  <a:noFill/>
                </a:ln>
                <a:solidFill>
                  <a:schemeClr val="bg1"/>
                </a:solidFill>
                <a:effectLst/>
                <a:uLnTx/>
                <a:uFillTx/>
                <a:latin typeface="+mn-lt"/>
                <a:ea typeface="+mn-ea"/>
                <a:cs typeface="+mn-cs"/>
              </a:rPr>
              <a:t>MIS8 | CH10</a:t>
            </a:r>
            <a:endParaRPr kumimoji="0" lang="en-US" sz="1200" b="1" i="0" u="none" strike="noStrike" kern="1200" cap="none" spc="0" normalizeH="0" baseline="0" noProof="0" dirty="0">
              <a:ln>
                <a:noFill/>
              </a:ln>
              <a:solidFill>
                <a:schemeClr val="bg1"/>
              </a:solidFill>
              <a:effectLst/>
              <a:uLnTx/>
              <a:uFillTx/>
              <a:latin typeface="+mn-lt"/>
              <a:ea typeface="+mn-ea"/>
              <a:cs typeface="+mn-cs"/>
            </a:endParaRPr>
          </a:p>
        </p:txBody>
      </p:sp>
      <p:sp>
        <p:nvSpPr>
          <p:cNvPr id="21" name="Rectangle 20"/>
          <p:cNvSpPr/>
          <p:nvPr userDrawn="1"/>
        </p:nvSpPr>
        <p:spPr>
          <a:xfrm>
            <a:off x="8447088" y="685800"/>
            <a:ext cx="685800" cy="304800"/>
          </a:xfrm>
          <a:prstGeom prst="rect">
            <a:avLst/>
          </a:prstGeom>
          <a:solidFill>
            <a:srgbClr val="E6812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2" name="Rectangle 21"/>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3" name="Rectangle 22"/>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4" name="Rectangle 23"/>
          <p:cNvSpPr/>
          <p:nvPr userDrawn="1"/>
        </p:nvSpPr>
        <p:spPr>
          <a:xfrm>
            <a:off x="0" y="2743200"/>
            <a:ext cx="685800" cy="304800"/>
          </a:xfrm>
          <a:prstGeom prst="rect">
            <a:avLst/>
          </a:prstGeom>
          <a:solidFill>
            <a:srgbClr val="E6812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5" name="Rectangle 24"/>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6" name="Rectangle 25"/>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7" name="Rectangle 26"/>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ysClr val="windowText" lastClr="000000"/>
              </a:solidFill>
              <a:effectLst/>
              <a:uLnTx/>
              <a:uFillTx/>
            </a:endParaRPr>
          </a:p>
        </p:txBody>
      </p:sp>
      <p:sp>
        <p:nvSpPr>
          <p:cNvPr id="28"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B7344C52-5D9B-490E-AA6B-CCF6913FB041}" type="slidenum">
              <a:rPr kumimoji="0" lang="en-US" altLang="en-US" sz="1200" b="1" i="0" u="none" strike="noStrike" kern="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30"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rmAutofit fontScale="92500" lnSpcReduction="10000"/>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0" i="0" u="none" strike="noStrike" kern="1200" cap="none" spc="0" normalizeH="0" baseline="0" noProof="0" dirty="0">
                <a:ln>
                  <a:noFill/>
                </a:ln>
                <a:solidFill>
                  <a:schemeClr val="tx2"/>
                </a:solidFill>
                <a:effectLst/>
                <a:uLnTx/>
                <a:uFillTx/>
                <a:latin typeface="Folio Std Medium" charset="0"/>
                <a:ea typeface="+mj-ea"/>
                <a:cs typeface="Franklin Gothic Medium"/>
              </a:rPr>
              <a:t>KEY TERMS </a:t>
            </a:r>
            <a:r>
              <a:rPr kumimoji="0" lang="en-US" sz="3200" b="0" i="1" u="none" strike="noStrike" kern="1200" cap="none" spc="0" normalizeH="0" baseline="0" noProof="0" dirty="0">
                <a:ln>
                  <a:noFill/>
                </a:ln>
                <a:solidFill>
                  <a:schemeClr val="tx2"/>
                </a:solidFill>
                <a:effectLst/>
                <a:uLnTx/>
                <a:uFillTx/>
                <a:latin typeface="Folio Std Medium" charset="0"/>
                <a:ea typeface="+mj-ea"/>
                <a:cs typeface="Franklin Gothic Medium"/>
              </a:rPr>
              <a:t>(continued 1)</a:t>
            </a:r>
          </a:p>
        </p:txBody>
      </p:sp>
      <p:sp>
        <p:nvSpPr>
          <p:cNvPr id="31" name="Content Placeholder 2"/>
          <p:cNvSpPr>
            <a:spLocks noGrp="1"/>
          </p:cNvSpPr>
          <p:nvPr>
            <p:ph idx="1"/>
          </p:nvPr>
        </p:nvSpPr>
        <p:spPr>
          <a:xfrm>
            <a:off x="994500" y="1532988"/>
            <a:ext cx="3604004"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33"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US" sz="1000" b="0" i="0" u="none" strike="noStrike" kern="700" cap="none" spc="50" normalizeH="0" baseline="0" noProof="0" dirty="0">
                <a:ln>
                  <a:noFill/>
                </a:ln>
                <a:solidFill>
                  <a:schemeClr val="bg1"/>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34" name="Content Placeholder 2"/>
          <p:cNvSpPr>
            <a:spLocks noGrp="1"/>
          </p:cNvSpPr>
          <p:nvPr>
            <p:ph idx="15"/>
          </p:nvPr>
        </p:nvSpPr>
        <p:spPr>
          <a:xfrm>
            <a:off x="4852128" y="1543734"/>
            <a:ext cx="3583847"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Slide Number Placeholder 2"/>
          <p:cNvSpPr txBox="1">
            <a:spLocks/>
          </p:cNvSpPr>
          <p:nvPr userDrawn="1"/>
        </p:nvSpPr>
        <p:spPr>
          <a:xfrm>
            <a:off x="6721475" y="6481986"/>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eaLnBrk="1" fontAlgn="auto" latinLnBrk="0" hangingPunct="1">
              <a:lnSpc>
                <a:spcPct val="100000"/>
              </a:lnSpc>
              <a:spcBef>
                <a:spcPts val="0"/>
              </a:spcBef>
              <a:spcAft>
                <a:spcPts val="0"/>
              </a:spcAft>
              <a:buClrTx/>
              <a:buSzTx/>
              <a:buFontTx/>
              <a:buNone/>
              <a:tabLst/>
              <a:defRPr/>
            </a:pPr>
            <a:fld id="{E3CDB79E-AF13-4367-934A-573ED3A09D7F}" type="slidenum">
              <a:rPr kumimoji="0" lang="en-US" altLang="en-US" sz="1200" b="1" i="0" u="none" strike="noStrike" kern="0" cap="none" spc="0" normalizeH="0" baseline="0" noProof="0" smtClean="0">
                <a:ln>
                  <a:noFill/>
                </a:ln>
                <a:solidFill>
                  <a:schemeClr val="bg1"/>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eaLnBrk="1" fontAlgn="auto" latinLnBrk="0" hangingPunct="1">
                <a:lnSpc>
                  <a:spcPct val="100000"/>
                </a:lnSpc>
                <a:spcBef>
                  <a:spcPts val="0"/>
                </a:spcBef>
                <a:spcAft>
                  <a:spcPts val="0"/>
                </a:spcAft>
                <a:buClrTx/>
                <a:buSzTx/>
                <a:buFontTx/>
                <a:buNone/>
                <a:tabLst/>
                <a:defRPr/>
              </a:pPr>
              <a:t>‹#›</a:t>
            </a:fld>
            <a:endParaRPr kumimoji="0" lang="en-US" altLang="en-US" sz="1200" b="1" i="0" u="none" strike="noStrike" kern="0" cap="none" spc="0" normalizeH="0" baseline="0" noProof="0" dirty="0">
              <a:ln>
                <a:noFill/>
              </a:ln>
              <a:solidFill>
                <a:schemeClr val="bg1"/>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190879508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34681"/>
            <a:ext cx="6968333" cy="9144001"/>
          </a:xfrm>
          <a:prstGeom prst="rect">
            <a:avLst/>
          </a:prstGeom>
        </p:spPr>
      </p:pic>
      <p:sp>
        <p:nvSpPr>
          <p:cNvPr id="15" name="Rectangle 14"/>
          <p:cNvSpPr/>
          <p:nvPr userDrawn="1"/>
        </p:nvSpPr>
        <p:spPr>
          <a:xfrm>
            <a:off x="-15123" y="381000"/>
            <a:ext cx="9144000" cy="652670"/>
          </a:xfrm>
          <a:prstGeom prst="rect">
            <a:avLst/>
          </a:pr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sz="1000" kern="700" spc="50" dirty="0">
                <a:solidFill>
                  <a:schemeClr val="tx2"/>
                </a:solidFill>
                <a:latin typeface="Arial Narrow"/>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a:defRPr/>
            </a:pPr>
            <a:endParaRPr lang="en-US" dirty="0"/>
          </a:p>
        </p:txBody>
      </p:sp>
      <p:sp>
        <p:nvSpPr>
          <p:cNvPr id="10" name="Footer Placeholder 4"/>
          <p:cNvSpPr>
            <a:spLocks noGrp="1"/>
          </p:cNvSpPr>
          <p:nvPr>
            <p:ph type="ftr" sz="quarter" idx="11"/>
          </p:nvPr>
        </p:nvSpPr>
        <p:spPr/>
        <p:txBody>
          <a:bodyPr/>
          <a:lstStyle>
            <a:lvl1pPr>
              <a:defRPr/>
            </a:lvl1pPr>
          </a:lstStyle>
          <a:p>
            <a:pPr>
              <a:defRPr/>
            </a:pPr>
            <a:endParaRPr lang="en-US" dirty="0"/>
          </a:p>
        </p:txBody>
      </p:sp>
      <p:sp>
        <p:nvSpPr>
          <p:cNvPr id="11" name="Slide Number Placeholder 5"/>
          <p:cNvSpPr>
            <a:spLocks noGrp="1"/>
          </p:cNvSpPr>
          <p:nvPr>
            <p:ph type="sldNum" sz="quarter" idx="12"/>
          </p:nvPr>
        </p:nvSpPr>
        <p:spPr/>
        <p:txBody>
          <a:bodyPr/>
          <a:lstStyle>
            <a:lvl1pPr>
              <a:defRPr/>
            </a:lvl1pPr>
          </a:lstStyle>
          <a:p>
            <a:pPr>
              <a:defRPr/>
            </a:pPr>
            <a:fld id="{6D4676F9-E84E-4676-B12B-6991BF6EA452}" type="slidenum">
              <a:rPr lang="en-US" altLang="en-US"/>
              <a:pPr>
                <a:defRPr/>
              </a:pPr>
              <a:t>‹#›</a:t>
            </a:fld>
            <a:endParaRPr lang="en-US" altLang="en-US" dirty="0"/>
          </a:p>
        </p:txBody>
      </p:sp>
      <p:sp>
        <p:nvSpPr>
          <p:cNvPr id="12" name="Rectangle 11"/>
          <p:cNvSpPr/>
          <p:nvPr userDrawn="1"/>
        </p:nvSpPr>
        <p:spPr>
          <a:xfrm>
            <a:off x="-15123" y="380999"/>
            <a:ext cx="1843923" cy="652671"/>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1"/>
          <p:cNvSpPr txBox="1">
            <a:spLocks/>
          </p:cNvSpPr>
          <p:nvPr userDrawn="1"/>
        </p:nvSpPr>
        <p:spPr bwMode="auto">
          <a:xfrm>
            <a:off x="152400" y="439199"/>
            <a:ext cx="2438400"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r>
              <a:rPr lang="en-US" dirty="0"/>
              <a:t>Table</a:t>
            </a:r>
          </a:p>
        </p:txBody>
      </p:sp>
      <p:sp>
        <p:nvSpPr>
          <p:cNvPr id="2" name="Title 1"/>
          <p:cNvSpPr>
            <a:spLocks noGrp="1"/>
          </p:cNvSpPr>
          <p:nvPr>
            <p:ph type="title" hasCustomPrompt="1"/>
          </p:nvPr>
        </p:nvSpPr>
        <p:spPr>
          <a:xfrm>
            <a:off x="1089992" y="464599"/>
            <a:ext cx="7693863"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13.1  Click to edit Master title style</a:t>
            </a:r>
          </a:p>
        </p:txBody>
      </p:sp>
    </p:spTree>
    <p:extLst>
      <p:ext uri="{BB962C8B-B14F-4D97-AF65-F5344CB8AC3E}">
        <p14:creationId xmlns:p14="http://schemas.microsoft.com/office/powerpoint/2010/main" val="14669382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914750" y="-1356127"/>
            <a:ext cx="7284252" cy="9144001"/>
          </a:xfrm>
          <a:prstGeom prst="rect">
            <a:avLst/>
          </a:prstGeom>
        </p:spPr>
      </p:pic>
      <p:sp>
        <p:nvSpPr>
          <p:cNvPr id="5"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8" name="Footer Placeholder 1"/>
          <p:cNvSpPr txBox="1">
            <a:spLocks/>
          </p:cNvSpPr>
          <p:nvPr userDrawn="1"/>
        </p:nvSpPr>
        <p:spPr>
          <a:xfrm>
            <a:off x="1279826" y="6542081"/>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4" name="Rectangle 13"/>
          <p:cNvSpPr/>
          <p:nvPr userDrawn="1"/>
        </p:nvSpPr>
        <p:spPr>
          <a:xfrm>
            <a:off x="-15123" y="27124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525764" y="457201"/>
            <a:ext cx="8229600" cy="881752"/>
          </a:xfrm>
        </p:spPr>
        <p:txBody>
          <a:bodyPr>
            <a:normAutofit/>
          </a:bodyPr>
          <a:lstStyle>
            <a:lvl1pPr algn="l">
              <a:defRPr sz="3200" b="1" baseline="0">
                <a:solidFill>
                  <a:schemeClr val="bg1"/>
                </a:solidFill>
                <a:latin typeface="Folio Std Medium"/>
                <a:cs typeface="Folio Std Medium"/>
              </a:defRPr>
            </a:lvl1pPr>
          </a:lstStyle>
          <a:p>
            <a:r>
              <a:rPr lang="en-US" dirty="0"/>
              <a:t>Click to edit Master title style</a:t>
            </a:r>
          </a:p>
        </p:txBody>
      </p:sp>
      <p:sp>
        <p:nvSpPr>
          <p:cNvPr id="3" name="Content Placeholder 2"/>
          <p:cNvSpPr>
            <a:spLocks noGrp="1"/>
          </p:cNvSpPr>
          <p:nvPr>
            <p:ph idx="1"/>
          </p:nvPr>
        </p:nvSpPr>
        <p:spPr>
          <a:xfrm>
            <a:off x="994500" y="1738303"/>
            <a:ext cx="7821824" cy="4022416"/>
          </a:xfrm>
        </p:spPr>
        <p:txBody>
          <a:bodyPr/>
          <a:lstStyle>
            <a:lvl1pPr marL="342900" indent="-342900">
              <a:lnSpc>
                <a:spcPct val="90000"/>
              </a:lnSpc>
              <a:buClr>
                <a:schemeClr val="tx2"/>
              </a:buClr>
              <a:buFont typeface="Arial" charset="0"/>
              <a:buChar char="•"/>
              <a:defRPr baseline="0">
                <a:solidFill>
                  <a:schemeClr val="tx2"/>
                </a:solidFill>
                <a:latin typeface="Folio Std Medium" charset="0"/>
              </a:defRPr>
            </a:lvl1pPr>
            <a:lvl2pPr marL="640080" indent="-274320">
              <a:lnSpc>
                <a:spcPct val="90000"/>
              </a:lnSpc>
              <a:buClr>
                <a:schemeClr val="tx2"/>
              </a:buClr>
              <a:buSzPct val="80000"/>
              <a:buFont typeface="Arial" charset="0"/>
              <a:buChar char="•"/>
              <a:defRPr b="0" i="0" baseline="0">
                <a:solidFill>
                  <a:schemeClr val="tx2"/>
                </a:solidFill>
                <a:latin typeface="Folio Std Light" charset="0"/>
              </a:defRPr>
            </a:lvl2pPr>
            <a:lvl3pPr marL="960120" indent="-320040">
              <a:lnSpc>
                <a:spcPct val="90000"/>
              </a:lnSpc>
              <a:buClr>
                <a:schemeClr val="tx2"/>
              </a:buClr>
              <a:buSzPct val="80000"/>
              <a:buFont typeface="Arial" panose="020B0604020202020204" pitchFamily="34" charset="0"/>
              <a:buChar char="•"/>
              <a:defRPr sz="2800" i="0" baseline="0">
                <a:solidFill>
                  <a:schemeClr val="tx2"/>
                </a:solidFill>
                <a:latin typeface="Folio Std Light" charset="0"/>
              </a:defRPr>
            </a:lvl3pPr>
            <a:lvl4pPr marL="1234440" indent="-228600">
              <a:lnSpc>
                <a:spcPct val="90000"/>
              </a:lnSpc>
              <a:buClr>
                <a:schemeClr val="tx1"/>
              </a:buClr>
              <a:buSzPct val="79000"/>
              <a:buFont typeface="Arial" panose="020B0604020202020204" pitchFamily="34" charset="0"/>
              <a:buChar char="•"/>
              <a:defRPr sz="2400" i="0" baseline="0">
                <a:solidFill>
                  <a:schemeClr val="tx2"/>
                </a:solidFill>
                <a:latin typeface="Folio Std Light" charset="0"/>
              </a:defRPr>
            </a:lvl4pPr>
            <a:lvl5pPr marL="1508760" indent="-228600">
              <a:buClr>
                <a:schemeClr val="tx1"/>
              </a:buClr>
              <a:buSzPct val="79000"/>
              <a:buFont typeface="Arial" panose="020B0604020202020204" pitchFamily="34" charset="0"/>
              <a:buChar char="•"/>
              <a:defRPr i="0" baseline="0">
                <a:solidFill>
                  <a:schemeClr val="tx2"/>
                </a:solidFill>
                <a:latin typeface="Folio Std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711BE30-F6B7-41BA-9B5E-8D0952562DE9}"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27484442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4" name="Rectangle 13"/>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Rectangle 14"/>
          <p:cNvSpPr/>
          <p:nvPr userDrawn="1"/>
        </p:nvSpPr>
        <p:spPr>
          <a:xfrm>
            <a:off x="-15123" y="381000"/>
            <a:ext cx="2042706"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7" name="Footer Placeholder 1"/>
          <p:cNvSpPr txBox="1">
            <a:spLocks/>
          </p:cNvSpPr>
          <p:nvPr userDrawn="1"/>
        </p:nvSpPr>
        <p:spPr>
          <a:xfrm>
            <a:off x="1289049"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F46A02-5E75-4C48-8D4F-C9D06E623B3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Content Placeholder 2" descr="The image shows George Washington on a horse. Surrounding him are soldiers on  horses. And there are soldiers, walking, on the right side of the image. There is snow all over the ground. &#10;"/>
          <p:cNvSpPr>
            <a:spLocks noGrp="1"/>
          </p:cNvSpPr>
          <p:nvPr>
            <p:ph idx="1"/>
          </p:nvPr>
        </p:nvSpPr>
        <p:spPr>
          <a:xfrm>
            <a:off x="993775" y="1533525"/>
            <a:ext cx="7823200" cy="4227513"/>
          </a:xfrm>
        </p:spPr>
        <p:txBody>
          <a:bodyPr/>
          <a:lstStyle>
            <a:lvl1pPr marL="0" marR="0" indent="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baseline="0">
                <a:solidFill>
                  <a:schemeClr val="tx2"/>
                </a:solidFill>
                <a:latin typeface="Folio Std Medium" charset="0"/>
              </a:defRPr>
            </a:lvl1pPr>
          </a:lstStyle>
          <a:p>
            <a:endParaRPr lang="en-US" altLang="en-US" dirty="0"/>
          </a:p>
        </p:txBody>
      </p:sp>
      <p:sp>
        <p:nvSpPr>
          <p:cNvPr id="17" name="Title 1"/>
          <p:cNvSpPr>
            <a:spLocks noGrp="1"/>
          </p:cNvSpPr>
          <p:nvPr>
            <p:ph type="title"/>
          </p:nvPr>
        </p:nvSpPr>
        <p:spPr>
          <a:xfrm>
            <a:off x="2027583" y="464599"/>
            <a:ext cx="6809280"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30026663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6C0AF5B-E16F-46C5-8988-DDAC7BD46335}"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3" name="Rectangle 12"/>
          <p:cNvSpPr/>
          <p:nvPr userDrawn="1"/>
        </p:nvSpPr>
        <p:spPr>
          <a:xfrm>
            <a:off x="-15124" y="380999"/>
            <a:ext cx="9159123" cy="1018023"/>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Rectangle 15"/>
          <p:cNvSpPr/>
          <p:nvPr userDrawn="1"/>
        </p:nvSpPr>
        <p:spPr>
          <a:xfrm>
            <a:off x="-15123" y="381000"/>
            <a:ext cx="2029453"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15" name="Title 1"/>
          <p:cNvSpPr>
            <a:spLocks noGrp="1"/>
          </p:cNvSpPr>
          <p:nvPr>
            <p:ph type="title"/>
          </p:nvPr>
        </p:nvSpPr>
        <p:spPr>
          <a:xfrm>
            <a:off x="2014330" y="464599"/>
            <a:ext cx="6822534"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2331210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5" name="Oval 4"/>
          <p:cNvSpPr/>
          <p:nvPr userDrawn="1"/>
        </p:nvSpPr>
        <p:spPr>
          <a:xfrm>
            <a:off x="-350520" y="-838200"/>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extBox 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(1 of 3)</a:t>
            </a:r>
          </a:p>
        </p:txBody>
      </p:sp>
      <p:sp>
        <p:nvSpPr>
          <p:cNvPr id="10"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3"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
        <p:nvSpPr>
          <p:cNvPr id="14"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3" name="Date Placeholder 3"/>
          <p:cNvSpPr>
            <a:spLocks noGrp="1"/>
          </p:cNvSpPr>
          <p:nvPr>
            <p:ph type="dt" sz="half" idx="10"/>
          </p:nvPr>
        </p:nvSpPr>
        <p:spPr>
          <a:xfrm>
            <a:off x="531336" y="6340282"/>
            <a:ext cx="2133600" cy="365125"/>
          </a:xfrm>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a:xfrm>
            <a:off x="3513666" y="6299897"/>
            <a:ext cx="2988733" cy="44589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cxnSp>
        <p:nvCxnSpPr>
          <p:cNvPr id="17" name="Straight Connector 16"/>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20" name="Straight Connector 19"/>
          <p:cNvCxnSpPr/>
          <p:nvPr userDrawn="1"/>
        </p:nvCxnSpPr>
        <p:spPr>
          <a:xfrm flipH="1">
            <a:off x="6721475" y="609600"/>
            <a:ext cx="2498726"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0617382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243723"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(2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10468813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304800"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(3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a:xfrm>
            <a:off x="3201987" y="6340282"/>
            <a:ext cx="2895600" cy="36512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9136110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cs typeface="Franklin Gothic Medium"/>
              </a:rPr>
              <a:t>Key Terms (1 of 2)</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311051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83FA080-7EC3-4AB1-9972-F7D16DE30438}"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5" name="Date Placeholder 3"/>
          <p:cNvSpPr>
            <a:spLocks noGrp="1"/>
          </p:cNvSpPr>
          <p:nvPr>
            <p:ph type="dt" sz="half" idx="13"/>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Footer Placeholder 4"/>
          <p:cNvSpPr>
            <a:spLocks noGrp="1"/>
          </p:cNvSpPr>
          <p:nvPr>
            <p:ph type="ftr" sz="quarter" idx="14"/>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7" name="Rectangle 16"/>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9"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20"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1" name="Rectangle 20"/>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4" name="Rectangle 23"/>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Rectangle 24"/>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6" name="Rectangle 25"/>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7" name="Rectangle 26"/>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0"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cs typeface="Franklin Gothic Medium"/>
              </a:rPr>
              <a:t>Key Terms (2 of 2)</a:t>
            </a:r>
          </a:p>
        </p:txBody>
      </p:sp>
      <p:sp>
        <p:nvSpPr>
          <p:cNvPr id="33"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41226903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9EACB8"/>
                </a:solidFill>
                <a:ea typeface="ＭＳ Ｐゴシック" panose="020B0600070205080204" pitchFamily="34" charset="-128"/>
                <a:cs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9D8B14E-E5F5-4BA9-9544-0E43EE23F623}"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1510905068"/>
      </p:ext>
    </p:extLst>
  </p:cSld>
  <p:clrMap bg1="lt1" tx1="dk1" bg2="lt2" tx2="dk2" accent1="accent1" accent2="accent2" accent3="accent3" accent4="accent4" accent5="accent5" accent6="accent6" hlink="hlink" folHlink="folHlink"/>
  <p:sldLayoutIdLst>
    <p:sldLayoutId id="2147484642" r:id="rId1"/>
    <p:sldLayoutId id="2147484643" r:id="rId2"/>
    <p:sldLayoutId id="2147484644" r:id="rId3"/>
    <p:sldLayoutId id="2147484645" r:id="rId4"/>
    <p:sldLayoutId id="2147484646" r:id="rId5"/>
    <p:sldLayoutId id="2147484647" r:id="rId6"/>
    <p:sldLayoutId id="2147484648" r:id="rId7"/>
    <p:sldLayoutId id="2147484649" r:id="rId8"/>
    <p:sldLayoutId id="2147484650" r:id="rId9"/>
    <p:sldLayoutId id="2147484651" r:id="rId10"/>
    <p:sldLayoutId id="2147484652" r:id="rId11"/>
    <p:sldLayoutId id="2147484653" r:id="rId12"/>
    <p:sldLayoutId id="2147484654" r:id="rId13"/>
    <p:sldLayoutId id="2147484655" r:id="rId14"/>
    <p:sldLayoutId id="2147484656" r:id="rId15"/>
    <p:sldLayoutId id="2147484657" r:id="rId16"/>
  </p:sldLayoutIdLst>
  <p:txStyles>
    <p:titleStyle>
      <a:lvl1pPr algn="ctr" defTabSz="457200" rtl="0" eaLnBrk="0" fontAlgn="base" hangingPunct="0">
        <a:spcBef>
          <a:spcPct val="0"/>
        </a:spcBef>
        <a:spcAft>
          <a:spcPct val="0"/>
        </a:spcAft>
        <a:defRPr sz="3200" b="1" kern="1200">
          <a:solidFill>
            <a:schemeClr val="tx1"/>
          </a:solidFill>
          <a:latin typeface="Folio Std Medium"/>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i="0" kern="1200">
          <a:solidFill>
            <a:schemeClr val="tx1"/>
          </a:solidFill>
          <a:latin typeface="Folio Std Medium"/>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4"/>
          <p:cNvSpPr>
            <a:spLocks noGrp="1"/>
          </p:cNvSpPr>
          <p:nvPr>
            <p:ph type="title"/>
          </p:nvPr>
        </p:nvSpPr>
        <p:spPr/>
        <p:txBody>
          <a:bodyPr>
            <a:noAutofit/>
          </a:bodyPr>
          <a:lstStyle/>
          <a:p>
            <a:r>
              <a:rPr lang="en-IN" altLang="en-US" dirty="0"/>
              <a:t>Robots (3 of 3)</a:t>
            </a:r>
            <a:endParaRPr lang="en-US" altLang="en-US" dirty="0"/>
          </a:p>
        </p:txBody>
      </p:sp>
      <p:sp>
        <p:nvSpPr>
          <p:cNvPr id="30723" name="Content Placeholder 2"/>
          <p:cNvSpPr>
            <a:spLocks noGrp="1"/>
          </p:cNvSpPr>
          <p:nvPr>
            <p:ph idx="1"/>
          </p:nvPr>
        </p:nvSpPr>
        <p:spPr/>
        <p:txBody>
          <a:bodyPr/>
          <a:lstStyle/>
          <a:p>
            <a:r>
              <a:rPr lang="en-US" altLang="en-US" dirty="0"/>
              <a:t>Soft robots: simpler to make and cost less</a:t>
            </a:r>
          </a:p>
          <a:p>
            <a:pPr lvl="1"/>
            <a:r>
              <a:rPr lang="en-US" altLang="en-US" dirty="0"/>
              <a:t>Applications</a:t>
            </a:r>
          </a:p>
          <a:p>
            <a:pPr lvl="2"/>
            <a:r>
              <a:rPr lang="en-US" altLang="en-US" dirty="0"/>
              <a:t>High-speed food handling</a:t>
            </a:r>
          </a:p>
          <a:p>
            <a:pPr lvl="2"/>
            <a:r>
              <a:rPr lang="en-US" altLang="en-US" dirty="0"/>
              <a:t>Precise pick and place </a:t>
            </a:r>
          </a:p>
          <a:p>
            <a:pPr lvl="2"/>
            <a:r>
              <a:rPr lang="en-US" altLang="en-US" dirty="0"/>
              <a:t>Adaptive grasping </a:t>
            </a:r>
          </a:p>
          <a:p>
            <a:pPr lvl="2"/>
            <a:r>
              <a:rPr lang="en-US" altLang="en-US" dirty="0"/>
              <a:t>Warehouse logistics </a:t>
            </a:r>
          </a:p>
          <a:p>
            <a:pPr lvl="2"/>
            <a:r>
              <a:rPr lang="en-US" altLang="en-US" dirty="0"/>
              <a:t>Advanced assembly </a:t>
            </a:r>
          </a:p>
          <a:p>
            <a:pPr lvl="2"/>
            <a:r>
              <a:rPr lang="en-US" altLang="en-US" dirty="0"/>
              <a:t>Medical field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07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07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72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072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072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072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072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altLang="en-US" dirty="0"/>
              <a:t>Expert Systems (1 of 2)</a:t>
            </a:r>
          </a:p>
        </p:txBody>
      </p:sp>
      <p:sp>
        <p:nvSpPr>
          <p:cNvPr id="32771" name="Content Placeholder 2"/>
          <p:cNvSpPr>
            <a:spLocks noGrp="1"/>
          </p:cNvSpPr>
          <p:nvPr>
            <p:ph idx="1"/>
          </p:nvPr>
        </p:nvSpPr>
        <p:spPr/>
        <p:txBody>
          <a:bodyPr/>
          <a:lstStyle/>
          <a:p>
            <a:pPr>
              <a:spcBef>
                <a:spcPts val="600"/>
              </a:spcBef>
            </a:pPr>
            <a:r>
              <a:rPr lang="en-US" altLang="en-US" dirty="0"/>
              <a:t>Mimic human expertise in a field to solve a problem in a well-defined area</a:t>
            </a:r>
          </a:p>
          <a:p>
            <a:pPr lvl="1">
              <a:spcBef>
                <a:spcPts val="600"/>
              </a:spcBef>
            </a:pPr>
            <a:r>
              <a:rPr lang="en-US" altLang="en-US" dirty="0"/>
              <a:t>Must be applied to activities that human experts have already handled to be successful</a:t>
            </a:r>
          </a:p>
          <a:p>
            <a:pPr lvl="1">
              <a:spcBef>
                <a:spcPts val="600"/>
              </a:spcBef>
            </a:pPr>
            <a:r>
              <a:rPr lang="en-US" altLang="en-US" dirty="0"/>
              <a:t>Used in search engines to better understand users’ queries </a:t>
            </a:r>
          </a:p>
          <a:p>
            <a:pPr lvl="1">
              <a:spcBef>
                <a:spcPts val="600"/>
              </a:spcBef>
            </a:pP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77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altLang="en-US" dirty="0"/>
              <a:t>Expert Systems (2 of 2)</a:t>
            </a:r>
            <a:endParaRPr lang="en-US" altLang="en-US" sz="2000" dirty="0"/>
          </a:p>
        </p:txBody>
      </p:sp>
      <p:sp>
        <p:nvSpPr>
          <p:cNvPr id="32771" name="Content Placeholder 2"/>
          <p:cNvSpPr>
            <a:spLocks noGrp="1"/>
          </p:cNvSpPr>
          <p:nvPr>
            <p:ph idx="1"/>
          </p:nvPr>
        </p:nvSpPr>
        <p:spPr/>
        <p:txBody>
          <a:bodyPr/>
          <a:lstStyle/>
          <a:p>
            <a:pPr>
              <a:spcBef>
                <a:spcPts val="600"/>
              </a:spcBef>
            </a:pPr>
            <a:r>
              <a:rPr lang="en-US" altLang="en-US" dirty="0"/>
              <a:t>Work with heuristic data </a:t>
            </a:r>
          </a:p>
          <a:p>
            <a:pPr lvl="1">
              <a:spcBef>
                <a:spcPts val="600"/>
              </a:spcBef>
            </a:pPr>
            <a:r>
              <a:rPr lang="en-US" altLang="en-US" dirty="0"/>
              <a:t>Heuristic data encourages applying knowledge based on experience to find a solution to a problem</a:t>
            </a:r>
          </a:p>
        </p:txBody>
      </p:sp>
    </p:spTree>
    <p:extLst>
      <p:ext uri="{BB962C8B-B14F-4D97-AF65-F5344CB8AC3E}">
        <p14:creationId xmlns:p14="http://schemas.microsoft.com/office/powerpoint/2010/main" val="3330176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p:cNvSpPr>
            <a:spLocks noGrp="1"/>
          </p:cNvSpPr>
          <p:nvPr>
            <p:ph type="title"/>
          </p:nvPr>
        </p:nvSpPr>
        <p:spPr>
          <a:xfrm>
            <a:off x="2350349" y="463261"/>
            <a:ext cx="6565050" cy="983201"/>
          </a:xfrm>
        </p:spPr>
        <p:txBody>
          <a:bodyPr>
            <a:noAutofit/>
          </a:bodyPr>
          <a:lstStyle/>
          <a:p>
            <a:r>
              <a:rPr lang="en-US" altLang="en-US" b="1" dirty="0"/>
              <a:t>13.1	An Expert System Configuration</a:t>
            </a:r>
            <a:r>
              <a:rPr lang="en-US" altLang="en-US" dirty="0"/>
              <a:t/>
            </a:r>
            <a:br>
              <a:rPr lang="en-US" altLang="en-US" dirty="0"/>
            </a:br>
            <a:r>
              <a:rPr lang="en-US" altLang="en-US" dirty="0"/>
              <a:t/>
            </a:r>
            <a:br>
              <a:rPr lang="en-US" altLang="en-US" dirty="0"/>
            </a:br>
            <a:endParaRPr lang="en-US" altLang="en-US" dirty="0"/>
          </a:p>
        </p:txBody>
      </p:sp>
      <p:pic>
        <p:nvPicPr>
          <p:cNvPr id="2" name="Picture 1" descr="This flowchart depicts the configuration of an expert system. &#10;It begins with a vertically positioned rectangular box that contains four lines of content. Line one reads expert 1, line two reads expert 2, and line three reads expert 3. This line is followed by three dots and the fourth line that reads expert n. Two arrows arise from the right side of this box and lead to the second vertically positioned rectangular box that reads knowledge engineer. The first arrow is labeled rules, and the second arrow is labeled facts. &#10;An arrow arises from the right side of the second box and points at a circle that is labeled knowledge acquisition facility. An arrow arises from the right side of the circle and points to the third rectangular box. This box is divided into two columns. Column one is labeled K B M S. Column two is labeled knowledge base, and five points are listed under it. From the top to the bottom, the points read semantic nets, frames, scripts, facts, and rules. An arrow arises from the right side of the third box and leads to the fourth rectangular box. This box is divided into two sections. Section one contains text that reads inference engine. Section two contains two points that read forward chaining and backward chaining. An arrow arises from the first section and points to the third box. &#10;An arrow arises from the bottom of the fourth box and leads to the fifth box, which has been divided into two sections. Section one contains content that reads user interface. Section two contains two points that read report generation and inference explanation. An arrow arises from the top of the fifth box and points to the fourth box. Two arrows arise from the left side of the fifth box and lead to a circle that is labeled user. The arrow at the top is labeled queries, and the arrow at the bottom is consultation reports. An arrow arises from the right side of this circle and leads to the fifth box. This arrow is labeled answers; explanations.&#10;An arrow arises from the bottom of the fifth box and leads to the sixth box that is labeled explanation facility. An arrow arises from the top of the sixth box and points to the fifth box.&#10;" title="Exhibit 13.1 - An Expert System Configur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6685" y="1516802"/>
            <a:ext cx="7750629" cy="484143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Components of an Expert System (1 of 5)</a:t>
            </a:r>
          </a:p>
        </p:txBody>
      </p:sp>
      <p:sp>
        <p:nvSpPr>
          <p:cNvPr id="11" name="Content Placeholder 10">
            <a:extLst>
              <a:ext uri="{FF2B5EF4-FFF2-40B4-BE49-F238E27FC236}">
                <a16:creationId xmlns:a16="http://schemas.microsoft.com/office/drawing/2014/main" id="{38509126-04C4-4C03-B1FE-1F46362741BB}"/>
              </a:ext>
            </a:extLst>
          </p:cNvPr>
          <p:cNvSpPr>
            <a:spLocks noGrp="1"/>
          </p:cNvSpPr>
          <p:nvPr>
            <p:ph idx="1"/>
          </p:nvPr>
        </p:nvSpPr>
        <p:spPr/>
        <p:txBody>
          <a:bodyPr/>
          <a:lstStyle/>
          <a:p>
            <a:r>
              <a:rPr lang="en-US" dirty="0"/>
              <a:t>Knowledge acquisition facility</a:t>
            </a:r>
            <a:endParaRPr lang="en-IN" dirty="0"/>
          </a:p>
          <a:p>
            <a:pPr lvl="1"/>
            <a:r>
              <a:rPr lang="en-US" dirty="0"/>
              <a:t>Software package with manual or automated methods for acquiring and incorporating new rules and facts </a:t>
            </a:r>
            <a:endParaRPr lang="en-IN" dirty="0"/>
          </a:p>
          <a:p>
            <a:pPr lvl="1"/>
            <a:r>
              <a:rPr lang="en-US" dirty="0"/>
              <a:t>Enables growth of an expert system</a:t>
            </a:r>
            <a:endParaRPr lang="en-IN" dirty="0"/>
          </a:p>
          <a:p>
            <a:endParaRPr lang="en-US" dirty="0"/>
          </a:p>
        </p:txBody>
      </p:sp>
    </p:spTree>
    <p:extLst>
      <p:ext uri="{BB962C8B-B14F-4D97-AF65-F5344CB8AC3E}">
        <p14:creationId xmlns:p14="http://schemas.microsoft.com/office/powerpoint/2010/main" val="45228840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Components of an Expert System (2 of 5)</a:t>
            </a:r>
          </a:p>
        </p:txBody>
      </p:sp>
      <p:sp>
        <p:nvSpPr>
          <p:cNvPr id="11" name="Content Placeholder 10">
            <a:extLst>
              <a:ext uri="{FF2B5EF4-FFF2-40B4-BE49-F238E27FC236}">
                <a16:creationId xmlns:a16="http://schemas.microsoft.com/office/drawing/2014/main" id="{38509126-04C4-4C03-B1FE-1F46362741BB}"/>
              </a:ext>
            </a:extLst>
          </p:cNvPr>
          <p:cNvSpPr>
            <a:spLocks noGrp="1"/>
          </p:cNvSpPr>
          <p:nvPr>
            <p:ph idx="1"/>
          </p:nvPr>
        </p:nvSpPr>
        <p:spPr/>
        <p:txBody>
          <a:bodyPr/>
          <a:lstStyle/>
          <a:p>
            <a:r>
              <a:rPr lang="en-US" dirty="0"/>
              <a:t>Knowledge base</a:t>
            </a:r>
          </a:p>
          <a:p>
            <a:pPr lvl="1"/>
            <a:r>
              <a:rPr lang="en-US" dirty="0"/>
              <a:t>Similar to a database</a:t>
            </a:r>
            <a:endParaRPr lang="en-IN" dirty="0"/>
          </a:p>
          <a:p>
            <a:pPr lvl="1"/>
            <a:r>
              <a:rPr lang="en-US" dirty="0"/>
              <a:t>Keeps track of rules and explanations associated with facts in addition to storing facts</a:t>
            </a:r>
            <a:endParaRPr lang="en-IN" dirty="0"/>
          </a:p>
          <a:p>
            <a:pPr lvl="2"/>
            <a:r>
              <a:rPr lang="en-US" dirty="0"/>
              <a:t>Factual knowledge</a:t>
            </a:r>
          </a:p>
          <a:p>
            <a:pPr lvl="2"/>
            <a:r>
              <a:rPr lang="en-US" dirty="0"/>
              <a:t>Heuristic knowledge</a:t>
            </a:r>
          </a:p>
          <a:p>
            <a:pPr lvl="2"/>
            <a:r>
              <a:rPr lang="en-US" dirty="0"/>
              <a:t>Meta-knowledge</a:t>
            </a:r>
            <a:endParaRPr lang="en-IN" dirty="0"/>
          </a:p>
          <a:p>
            <a:endParaRPr lang="en-IN" dirty="0"/>
          </a:p>
          <a:p>
            <a:endParaRPr lang="en-US" dirty="0"/>
          </a:p>
        </p:txBody>
      </p:sp>
    </p:spTree>
    <p:extLst>
      <p:ext uri="{BB962C8B-B14F-4D97-AF65-F5344CB8AC3E}">
        <p14:creationId xmlns:p14="http://schemas.microsoft.com/office/powerpoint/2010/main" val="1857004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Components of an Expert System (3 of 5)</a:t>
            </a:r>
          </a:p>
        </p:txBody>
      </p:sp>
      <p:sp>
        <p:nvSpPr>
          <p:cNvPr id="2" name="Content Placeholder 1">
            <a:extLst>
              <a:ext uri="{FF2B5EF4-FFF2-40B4-BE49-F238E27FC236}">
                <a16:creationId xmlns:a16="http://schemas.microsoft.com/office/drawing/2014/main" id="{0AEC6D8F-739E-43D6-B8E0-41E17A1B0DC0}"/>
              </a:ext>
            </a:extLst>
          </p:cNvPr>
          <p:cNvSpPr>
            <a:spLocks noGrp="1"/>
          </p:cNvSpPr>
          <p:nvPr>
            <p:ph idx="1"/>
          </p:nvPr>
        </p:nvSpPr>
        <p:spPr/>
        <p:txBody>
          <a:bodyPr/>
          <a:lstStyle/>
          <a:p>
            <a:r>
              <a:rPr lang="en-US" dirty="0"/>
              <a:t>Knowledge base management system (KBMS)</a:t>
            </a:r>
            <a:endParaRPr lang="en-IN" dirty="0"/>
          </a:p>
          <a:p>
            <a:pPr lvl="1"/>
            <a:r>
              <a:rPr lang="en-US" dirty="0"/>
              <a:t>Similar to a DBMS </a:t>
            </a:r>
            <a:endParaRPr lang="en-IN" dirty="0"/>
          </a:p>
          <a:p>
            <a:pPr lvl="1"/>
            <a:r>
              <a:rPr lang="en-US" dirty="0"/>
              <a:t>Used to keep the knowledge base updated, with changes to facts, figures, and rules</a:t>
            </a:r>
            <a:endParaRPr lang="en-IN" dirty="0"/>
          </a:p>
          <a:p>
            <a:r>
              <a:rPr lang="en-US" dirty="0"/>
              <a:t>User</a:t>
            </a:r>
            <a:r>
              <a:rPr lang="es-EC" dirty="0"/>
              <a:t> interface</a:t>
            </a:r>
          </a:p>
          <a:p>
            <a:pPr lvl="1"/>
            <a:r>
              <a:rPr lang="en-US" dirty="0"/>
              <a:t>Provides user-friendly access to the expert system</a:t>
            </a:r>
            <a:endParaRPr lang="en-IN" dirty="0"/>
          </a:p>
          <a:p>
            <a:endParaRPr lang="en-IN" dirty="0"/>
          </a:p>
          <a:p>
            <a:endParaRPr lang="en-US" dirty="0"/>
          </a:p>
        </p:txBody>
      </p:sp>
    </p:spTree>
    <p:extLst>
      <p:ext uri="{BB962C8B-B14F-4D97-AF65-F5344CB8AC3E}">
        <p14:creationId xmlns:p14="http://schemas.microsoft.com/office/powerpoint/2010/main" val="2429419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p:cNvSpPr>
            <a:spLocks noGrp="1"/>
          </p:cNvSpPr>
          <p:nvPr>
            <p:ph type="title"/>
          </p:nvPr>
        </p:nvSpPr>
        <p:spPr/>
        <p:txBody>
          <a:bodyPr/>
          <a:lstStyle/>
          <a:p>
            <a:r>
              <a:rPr lang="en-US" altLang="en-US" dirty="0"/>
              <a:t>Components of an Expert System (4 of 5)</a:t>
            </a:r>
          </a:p>
        </p:txBody>
      </p:sp>
      <p:sp>
        <p:nvSpPr>
          <p:cNvPr id="2" name="Content Placeholder 1">
            <a:extLst>
              <a:ext uri="{FF2B5EF4-FFF2-40B4-BE49-F238E27FC236}">
                <a16:creationId xmlns:a16="http://schemas.microsoft.com/office/drawing/2014/main" id="{2F7D0E57-CAF3-4AA4-9C2F-5B0221C0BAD0}"/>
              </a:ext>
            </a:extLst>
          </p:cNvPr>
          <p:cNvSpPr>
            <a:spLocks noGrp="1"/>
          </p:cNvSpPr>
          <p:nvPr>
            <p:ph idx="1"/>
          </p:nvPr>
        </p:nvSpPr>
        <p:spPr/>
        <p:txBody>
          <a:bodyPr/>
          <a:lstStyle/>
          <a:p>
            <a:r>
              <a:rPr lang="en-US" dirty="0"/>
              <a:t>Explanation facility</a:t>
            </a:r>
            <a:endParaRPr lang="en-IN" dirty="0"/>
          </a:p>
          <a:p>
            <a:pPr lvl="1"/>
            <a:r>
              <a:rPr lang="en-US" dirty="0"/>
              <a:t>Performs tasks similar to what a human expert does by explaining to end users how recommendations are derived</a:t>
            </a:r>
            <a:endParaRPr lang="en-IN" dirty="0"/>
          </a:p>
          <a:p>
            <a:r>
              <a:rPr lang="en-US" dirty="0"/>
              <a:t>Inference engine</a:t>
            </a:r>
            <a:endParaRPr lang="en-IN" dirty="0"/>
          </a:p>
          <a:p>
            <a:pPr lvl="1"/>
            <a:r>
              <a:rPr lang="en-US" dirty="0"/>
              <a:t>Similar to the model base component </a:t>
            </a:r>
          </a:p>
          <a:p>
            <a:pPr lvl="1"/>
            <a:r>
              <a:rPr lang="en-US" dirty="0"/>
              <a:t>Uses different techniques (e.g., forward and backward chaining) to manipulate a series of rules</a:t>
            </a:r>
            <a:endParaRPr lang="en-IN" dirty="0"/>
          </a:p>
          <a:p>
            <a:endParaRPr lang="en-US"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altLang="en-US" dirty="0"/>
              <a:t>Components of an Expert System (5 of 5)</a:t>
            </a:r>
          </a:p>
        </p:txBody>
      </p:sp>
      <p:sp>
        <p:nvSpPr>
          <p:cNvPr id="2" name="Content Placeholder 1">
            <a:extLst>
              <a:ext uri="{FF2B5EF4-FFF2-40B4-BE49-F238E27FC236}">
                <a16:creationId xmlns:a16="http://schemas.microsoft.com/office/drawing/2014/main" id="{89DDF01D-0F3C-44B8-BAE5-B54562FD7CC4}"/>
              </a:ext>
            </a:extLst>
          </p:cNvPr>
          <p:cNvSpPr>
            <a:spLocks noGrp="1"/>
          </p:cNvSpPr>
          <p:nvPr>
            <p:ph idx="1"/>
          </p:nvPr>
        </p:nvSpPr>
        <p:spPr/>
        <p:txBody>
          <a:bodyPr/>
          <a:lstStyle/>
          <a:p>
            <a:r>
              <a:rPr lang="en-US" dirty="0"/>
              <a:t>Forward chaining</a:t>
            </a:r>
            <a:endParaRPr lang="en-IN" dirty="0"/>
          </a:p>
          <a:p>
            <a:pPr lvl="1"/>
            <a:r>
              <a:rPr lang="en-US" dirty="0"/>
              <a:t>Series of “if-then-else” condition pairs is performed</a:t>
            </a:r>
            <a:endParaRPr lang="en-IN" dirty="0"/>
          </a:p>
          <a:p>
            <a:pPr lvl="2"/>
            <a:r>
              <a:rPr lang="en-US" dirty="0"/>
              <a:t>“If” condition is evaluated first, then the corresponding “then-else” action is executed </a:t>
            </a:r>
            <a:endParaRPr lang="en-IN" dirty="0"/>
          </a:p>
          <a:p>
            <a:r>
              <a:rPr lang="en-US" dirty="0"/>
              <a:t>Backward chaining</a:t>
            </a:r>
            <a:endParaRPr lang="en-IN" dirty="0"/>
          </a:p>
          <a:p>
            <a:pPr lvl="1"/>
            <a:r>
              <a:rPr lang="en-US" dirty="0"/>
              <a:t>Expert system starts with the goal and backtracks to find the right solution</a:t>
            </a:r>
            <a:endParaRPr lang="en-IN" dirty="0"/>
          </a:p>
          <a:p>
            <a:endParaRPr lang="en-US"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altLang="en-US" dirty="0"/>
              <a:t>Uses of Expert Systems</a:t>
            </a:r>
          </a:p>
        </p:txBody>
      </p:sp>
      <p:sp>
        <p:nvSpPr>
          <p:cNvPr id="2" name="Content Placeholder 1">
            <a:extLst>
              <a:ext uri="{FF2B5EF4-FFF2-40B4-BE49-F238E27FC236}">
                <a16:creationId xmlns:a16="http://schemas.microsoft.com/office/drawing/2014/main" id="{855E61DC-990A-4A9F-B0F7-A9CD63C514D2}"/>
              </a:ext>
            </a:extLst>
          </p:cNvPr>
          <p:cNvSpPr>
            <a:spLocks noGrp="1"/>
          </p:cNvSpPr>
          <p:nvPr>
            <p:ph idx="1"/>
          </p:nvPr>
        </p:nvSpPr>
        <p:spPr/>
        <p:txBody>
          <a:bodyPr/>
          <a:lstStyle/>
          <a:p>
            <a:r>
              <a:rPr lang="en-US" dirty="0"/>
              <a:t>Airline industry</a:t>
            </a:r>
            <a:endParaRPr lang="en-IN" dirty="0"/>
          </a:p>
          <a:p>
            <a:r>
              <a:rPr lang="en-US" dirty="0"/>
              <a:t>Forensics lab work</a:t>
            </a:r>
            <a:endParaRPr lang="en-IN" dirty="0"/>
          </a:p>
          <a:p>
            <a:r>
              <a:rPr lang="en-US" dirty="0"/>
              <a:t>Banking and finance</a:t>
            </a:r>
            <a:endParaRPr lang="en-IN" dirty="0"/>
          </a:p>
          <a:p>
            <a:r>
              <a:rPr lang="en-US" dirty="0"/>
              <a:t>Education</a:t>
            </a:r>
            <a:endParaRPr lang="en-IN" dirty="0"/>
          </a:p>
          <a:p>
            <a:r>
              <a:rPr lang="en-US" dirty="0"/>
              <a:t>Agriculture</a:t>
            </a:r>
            <a:r>
              <a:rPr lang="en-IN" dirty="0"/>
              <a:t> and </a:t>
            </a:r>
            <a:r>
              <a:rPr lang="en-US" dirty="0"/>
              <a:t>food industry</a:t>
            </a:r>
            <a:endParaRPr lang="en-IN" dirty="0"/>
          </a:p>
          <a:p>
            <a:r>
              <a:rPr lang="en-US" dirty="0"/>
              <a:t>Personnel management</a:t>
            </a:r>
            <a:endParaRPr lang="en-IN" dirty="0"/>
          </a:p>
          <a:p>
            <a:r>
              <a:rPr lang="en-US" dirty="0"/>
              <a:t>Security and U.S. government</a:t>
            </a:r>
            <a:endParaRPr lang="en-IN" dirty="0"/>
          </a:p>
          <a:p>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BE594-2B70-40AE-8167-E480386F67D0}"/>
              </a:ext>
            </a:extLst>
          </p:cNvPr>
          <p:cNvSpPr>
            <a:spLocks noGrp="1"/>
          </p:cNvSpPr>
          <p:nvPr>
            <p:ph type="title"/>
          </p:nvPr>
        </p:nvSpPr>
        <p:spPr/>
        <p:txBody>
          <a:bodyPr/>
          <a:lstStyle/>
          <a:p>
            <a:r>
              <a:rPr lang="en-US" dirty="0"/>
              <a:t>Learning Objectives (1 of 2)</a:t>
            </a:r>
          </a:p>
        </p:txBody>
      </p:sp>
      <p:sp>
        <p:nvSpPr>
          <p:cNvPr id="3" name="Content Placeholder 2">
            <a:extLst>
              <a:ext uri="{FF2B5EF4-FFF2-40B4-BE49-F238E27FC236}">
                <a16:creationId xmlns:a16="http://schemas.microsoft.com/office/drawing/2014/main" id="{27DCA75E-3B1D-4F33-80BE-E1912A641CD6}"/>
              </a:ext>
            </a:extLst>
          </p:cNvPr>
          <p:cNvSpPr>
            <a:spLocks noGrp="1"/>
          </p:cNvSpPr>
          <p:nvPr>
            <p:ph idx="1"/>
          </p:nvPr>
        </p:nvSpPr>
        <p:spPr/>
        <p:txBody>
          <a:bodyPr/>
          <a:lstStyle/>
          <a:p>
            <a:r>
              <a:rPr lang="en-US" dirty="0"/>
              <a:t>Define artificial intelligence, and explain how AI technologies support decision making</a:t>
            </a:r>
          </a:p>
          <a:p>
            <a:r>
              <a:rPr lang="en-US" dirty="0"/>
              <a:t>Describe an expert system, its applications, and its components</a:t>
            </a:r>
          </a:p>
          <a:p>
            <a:r>
              <a:rPr lang="en-US" dirty="0"/>
              <a:t>Describe case-based reasoning</a:t>
            </a:r>
          </a:p>
          <a:p>
            <a:r>
              <a:rPr lang="en-US" dirty="0"/>
              <a:t>Summarize the types of intelligent agents and how they are used</a:t>
            </a:r>
          </a:p>
          <a:p>
            <a:pPr marL="0" indent="0">
              <a:buNone/>
            </a:pPr>
            <a:endParaRPr lang="en-US" dirty="0"/>
          </a:p>
        </p:txBody>
      </p:sp>
    </p:spTree>
    <p:extLst>
      <p:ext uri="{BB962C8B-B14F-4D97-AF65-F5344CB8AC3E}">
        <p14:creationId xmlns:p14="http://schemas.microsoft.com/office/powerpoint/2010/main" val="20769074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lstStyle/>
          <a:p>
            <a:r>
              <a:rPr lang="en-US" altLang="en-US" dirty="0"/>
              <a:t>Criteria for Using Expert Systems</a:t>
            </a:r>
          </a:p>
        </p:txBody>
      </p:sp>
      <p:sp>
        <p:nvSpPr>
          <p:cNvPr id="5" name="Content Placeholder 4"/>
          <p:cNvSpPr>
            <a:spLocks noGrp="1"/>
          </p:cNvSpPr>
          <p:nvPr>
            <p:ph idx="1"/>
          </p:nvPr>
        </p:nvSpPr>
        <p:spPr/>
        <p:txBody>
          <a:bodyPr/>
          <a:lstStyle/>
          <a:p>
            <a:pPr lvl="0">
              <a:spcBef>
                <a:spcPts val="600"/>
              </a:spcBef>
            </a:pPr>
            <a:r>
              <a:rPr lang="en-US" dirty="0"/>
              <a:t>Extensive human expertise is needed </a:t>
            </a:r>
            <a:endParaRPr lang="en-IN" dirty="0"/>
          </a:p>
          <a:p>
            <a:pPr lvl="1">
              <a:spcBef>
                <a:spcPts val="600"/>
              </a:spcBef>
            </a:pPr>
            <a:r>
              <a:rPr lang="en-US" dirty="0"/>
              <a:t>Can be represented as rules or heuristics</a:t>
            </a:r>
            <a:endParaRPr lang="en-IN" dirty="0"/>
          </a:p>
          <a:p>
            <a:pPr lvl="0">
              <a:spcBef>
                <a:spcPts val="600"/>
              </a:spcBef>
            </a:pPr>
            <a:r>
              <a:rPr lang="en-US" dirty="0"/>
              <a:t>Decision or task has already been handled successfully by human experts</a:t>
            </a:r>
          </a:p>
          <a:p>
            <a:pPr lvl="1">
              <a:spcBef>
                <a:spcPts val="600"/>
              </a:spcBef>
            </a:pPr>
            <a:r>
              <a:rPr lang="en-US" dirty="0"/>
              <a:t>Requires consistency and standardization</a:t>
            </a:r>
          </a:p>
          <a:p>
            <a:pPr lvl="1">
              <a:spcBef>
                <a:spcPts val="600"/>
              </a:spcBef>
            </a:pPr>
            <a:r>
              <a:rPr lang="en-US" dirty="0"/>
              <a:t>Involves many rules and complex logic</a:t>
            </a:r>
            <a:endParaRPr lang="en-IN" dirty="0"/>
          </a:p>
          <a:p>
            <a:pPr lvl="0">
              <a:spcBef>
                <a:spcPts val="600"/>
              </a:spcBef>
            </a:pPr>
            <a:r>
              <a:rPr lang="en-US" dirty="0"/>
              <a:t>Subject domain is limited </a:t>
            </a:r>
          </a:p>
          <a:p>
            <a:pPr lvl="1">
              <a:spcBef>
                <a:spcPts val="600"/>
              </a:spcBef>
            </a:pPr>
            <a:r>
              <a:rPr lang="en-US" dirty="0"/>
              <a:t>Experts in the organization are scarce </a:t>
            </a:r>
            <a:endParaRPr lang="en-IN" dirty="0"/>
          </a:p>
          <a:p>
            <a:pPr>
              <a:spcBef>
                <a:spcPts val="600"/>
              </a:spcBef>
            </a:pPr>
            <a:endParaRPr lang="en-IN" dirty="0"/>
          </a:p>
          <a:p>
            <a:pPr lvl="0">
              <a:spcBef>
                <a:spcPts val="600"/>
              </a:spcBef>
            </a:pPr>
            <a:endParaRPr lang="en-I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ltLang="en-US" dirty="0"/>
              <a:t>Criteria for Not Using Expert Systems</a:t>
            </a:r>
          </a:p>
        </p:txBody>
      </p:sp>
      <p:sp>
        <p:nvSpPr>
          <p:cNvPr id="51203" name="Content Placeholder 2"/>
          <p:cNvSpPr>
            <a:spLocks noGrp="1"/>
          </p:cNvSpPr>
          <p:nvPr>
            <p:ph idx="1"/>
          </p:nvPr>
        </p:nvSpPr>
        <p:spPr/>
        <p:txBody>
          <a:bodyPr/>
          <a:lstStyle/>
          <a:p>
            <a:r>
              <a:rPr lang="en-US" altLang="en-US" dirty="0"/>
              <a:t>Presence of few rules or too many rules</a:t>
            </a:r>
          </a:p>
          <a:p>
            <a:r>
              <a:rPr lang="en-US" altLang="en-US" dirty="0"/>
              <a:t>Involvement of well-structured numerical problems and broad range of topics but not many rules</a:t>
            </a:r>
          </a:p>
          <a:p>
            <a:r>
              <a:rPr lang="en-US" altLang="en-US" dirty="0"/>
              <a:t>Disagreement among experts</a:t>
            </a:r>
          </a:p>
          <a:p>
            <a:r>
              <a:rPr lang="en-US" altLang="en-US" dirty="0"/>
              <a:t>Requirement for human expertise </a:t>
            </a:r>
          </a:p>
          <a:p>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US" altLang="en-US" dirty="0"/>
              <a:t>Advantages of Expert Systems</a:t>
            </a:r>
          </a:p>
        </p:txBody>
      </p:sp>
      <p:sp>
        <p:nvSpPr>
          <p:cNvPr id="4" name="Content Placeholder 3"/>
          <p:cNvSpPr>
            <a:spLocks noGrp="1"/>
          </p:cNvSpPr>
          <p:nvPr>
            <p:ph idx="1"/>
          </p:nvPr>
        </p:nvSpPr>
        <p:spPr/>
        <p:txBody>
          <a:bodyPr/>
          <a:lstStyle/>
          <a:p>
            <a:r>
              <a:rPr lang="en-US" altLang="en-US" dirty="0"/>
              <a:t>Never become distracted, forgetful, or tired</a:t>
            </a:r>
            <a:endParaRPr lang="en-US" dirty="0"/>
          </a:p>
          <a:p>
            <a:r>
              <a:rPr lang="en-US" altLang="en-US" dirty="0"/>
              <a:t>Duplicate and preserve expertise of scarce experts</a:t>
            </a:r>
          </a:p>
          <a:p>
            <a:r>
              <a:rPr lang="en-US" altLang="en-US" dirty="0"/>
              <a:t>Preserve expertise of employees who are retiring or leaving</a:t>
            </a:r>
          </a:p>
          <a:p>
            <a:r>
              <a:rPr lang="en-US" altLang="en-US" dirty="0"/>
              <a:t>Create consistency in decision making</a:t>
            </a:r>
          </a:p>
          <a:p>
            <a:r>
              <a:rPr lang="en-US" altLang="en-US" dirty="0"/>
              <a:t>Improve decision-making skills of nonexperts</a:t>
            </a:r>
          </a:p>
          <a:p>
            <a:endParaRPr lang="en-GB"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dirty="0"/>
              <a:t>Case-Based Reasoning (1 of 2)</a:t>
            </a:r>
          </a:p>
        </p:txBody>
      </p:sp>
      <p:sp>
        <p:nvSpPr>
          <p:cNvPr id="55299" name="Content Placeholder 2"/>
          <p:cNvSpPr>
            <a:spLocks noGrp="1"/>
          </p:cNvSpPr>
          <p:nvPr>
            <p:ph idx="1"/>
          </p:nvPr>
        </p:nvSpPr>
        <p:spPr/>
        <p:txBody>
          <a:bodyPr/>
          <a:lstStyle/>
          <a:p>
            <a:r>
              <a:rPr lang="en-US" altLang="en-US" dirty="0"/>
              <a:t>Case-based reasoning (CBR) is a problem-solving technique </a:t>
            </a:r>
          </a:p>
          <a:p>
            <a:pPr lvl="1"/>
            <a:r>
              <a:rPr lang="en-US" altLang="en-US" dirty="0"/>
              <a:t>Matches a new case with a previously solved case and its solution</a:t>
            </a:r>
          </a:p>
          <a:p>
            <a:pPr lvl="2"/>
            <a:r>
              <a:rPr lang="en-US" altLang="en-US" dirty="0"/>
              <a:t>Both stored in a database</a:t>
            </a:r>
          </a:p>
          <a:p>
            <a:pPr lvl="1"/>
            <a:r>
              <a:rPr lang="en-US" altLang="en-US" dirty="0"/>
              <a:t>Offers a solution after searching for a match</a:t>
            </a:r>
          </a:p>
          <a:p>
            <a:pPr lvl="1"/>
            <a:r>
              <a:rPr lang="en-US" altLang="en-US" dirty="0"/>
              <a:t>A human expert is required to solve the problem if CBR fails to find a match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2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2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29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529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29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dirty="0"/>
              <a:t>Case-Based Reasoning (2 of 2)</a:t>
            </a:r>
          </a:p>
        </p:txBody>
      </p:sp>
      <p:sp>
        <p:nvSpPr>
          <p:cNvPr id="55299" name="Content Placeholder 2"/>
          <p:cNvSpPr>
            <a:spLocks noGrp="1"/>
          </p:cNvSpPr>
          <p:nvPr>
            <p:ph idx="1"/>
          </p:nvPr>
        </p:nvSpPr>
        <p:spPr/>
        <p:txBody>
          <a:bodyPr/>
          <a:lstStyle/>
          <a:p>
            <a:r>
              <a:rPr lang="en-US" altLang="en-US" dirty="0"/>
              <a:t>Design and implementation involves four Rs</a:t>
            </a:r>
          </a:p>
          <a:p>
            <a:pPr lvl="1"/>
            <a:r>
              <a:rPr lang="en-US" altLang="en-US" dirty="0"/>
              <a:t>Retrieve</a:t>
            </a:r>
          </a:p>
          <a:p>
            <a:pPr lvl="1"/>
            <a:r>
              <a:rPr lang="en-US" altLang="en-US" dirty="0"/>
              <a:t>Reuse</a:t>
            </a:r>
          </a:p>
          <a:p>
            <a:pPr lvl="1"/>
            <a:r>
              <a:rPr lang="en-US" altLang="en-US" dirty="0"/>
              <a:t>Revise </a:t>
            </a:r>
          </a:p>
          <a:p>
            <a:pPr lvl="1"/>
            <a:r>
              <a:rPr lang="en-US" altLang="en-US" dirty="0"/>
              <a:t>Retain</a:t>
            </a:r>
          </a:p>
        </p:txBody>
      </p:sp>
    </p:spTree>
    <p:extLst>
      <p:ext uri="{BB962C8B-B14F-4D97-AF65-F5344CB8AC3E}">
        <p14:creationId xmlns:p14="http://schemas.microsoft.com/office/powerpoint/2010/main" val="2192376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2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2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29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529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29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dirty="0"/>
              <a:t>Intelligent Agents (1 of 6)</a:t>
            </a:r>
          </a:p>
        </p:txBody>
      </p:sp>
      <p:sp>
        <p:nvSpPr>
          <p:cNvPr id="57347" name="Content Placeholder 2"/>
          <p:cNvSpPr>
            <a:spLocks noGrp="1"/>
          </p:cNvSpPr>
          <p:nvPr>
            <p:ph idx="1"/>
          </p:nvPr>
        </p:nvSpPr>
        <p:spPr/>
        <p:txBody>
          <a:bodyPr/>
          <a:lstStyle/>
          <a:p>
            <a:r>
              <a:rPr lang="en-US" altLang="en-US" dirty="0"/>
              <a:t>Software capable of reasoning and following rule-based processes</a:t>
            </a:r>
          </a:p>
          <a:p>
            <a:pPr lvl="1"/>
            <a:r>
              <a:rPr lang="en-US" altLang="en-US" dirty="0"/>
              <a:t>Popular in e-commerce</a:t>
            </a:r>
          </a:p>
          <a:p>
            <a:r>
              <a:rPr lang="en-US" altLang="en-US" dirty="0"/>
              <a:t>Other names </a:t>
            </a:r>
          </a:p>
          <a:p>
            <a:pPr lvl="1"/>
            <a:r>
              <a:rPr lang="en-US" altLang="en-US" dirty="0"/>
              <a:t>Bots </a:t>
            </a:r>
          </a:p>
          <a:p>
            <a:pPr lvl="1"/>
            <a:r>
              <a:rPr lang="en-US" altLang="en-US" dirty="0"/>
              <a:t>Virtual agents (VAs)</a:t>
            </a:r>
          </a:p>
          <a:p>
            <a:pPr lvl="1"/>
            <a:r>
              <a:rPr lang="en-US" altLang="en-US" dirty="0"/>
              <a:t>Intelligent virtual agents (IVAs)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3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3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3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734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dirty="0"/>
              <a:t>Intelligent Agents (2 of 6)</a:t>
            </a:r>
          </a:p>
        </p:txBody>
      </p:sp>
      <p:sp>
        <p:nvSpPr>
          <p:cNvPr id="2" name="Content Placeholder 1">
            <a:extLst>
              <a:ext uri="{FF2B5EF4-FFF2-40B4-BE49-F238E27FC236}">
                <a16:creationId xmlns:a16="http://schemas.microsoft.com/office/drawing/2014/main" id="{6362A29F-8EC4-4551-8E13-1AADE3665BC2}"/>
              </a:ext>
            </a:extLst>
          </p:cNvPr>
          <p:cNvSpPr>
            <a:spLocks noGrp="1"/>
          </p:cNvSpPr>
          <p:nvPr>
            <p:ph idx="1"/>
          </p:nvPr>
        </p:nvSpPr>
        <p:spPr/>
        <p:txBody>
          <a:bodyPr/>
          <a:lstStyle/>
          <a:p>
            <a:r>
              <a:rPr lang="en-US" dirty="0"/>
              <a:t>Characteristics of intelligent agents</a:t>
            </a:r>
          </a:p>
          <a:p>
            <a:pPr lvl="1"/>
            <a:r>
              <a:rPr lang="en-US" dirty="0"/>
              <a:t>Adaptability</a:t>
            </a:r>
            <a:endParaRPr lang="en-IN" dirty="0"/>
          </a:p>
          <a:p>
            <a:pPr lvl="1"/>
            <a:r>
              <a:rPr lang="en-US" dirty="0"/>
              <a:t>Autonomy</a:t>
            </a:r>
            <a:endParaRPr lang="en-IN" dirty="0"/>
          </a:p>
          <a:p>
            <a:pPr lvl="1"/>
            <a:r>
              <a:rPr lang="en-US" dirty="0"/>
              <a:t>Collaborative behavior</a:t>
            </a:r>
            <a:endParaRPr lang="en-IN" dirty="0"/>
          </a:p>
          <a:p>
            <a:pPr lvl="1"/>
            <a:r>
              <a:rPr lang="en-US" dirty="0"/>
              <a:t>Humanlike interface</a:t>
            </a:r>
            <a:endParaRPr lang="en-IN" dirty="0"/>
          </a:p>
          <a:p>
            <a:pPr lvl="1"/>
            <a:r>
              <a:rPr lang="en-US" dirty="0"/>
              <a:t>Mobility</a:t>
            </a:r>
            <a:endParaRPr lang="en-IN" dirty="0"/>
          </a:p>
          <a:p>
            <a:pPr lvl="1"/>
            <a:r>
              <a:rPr lang="en-US" dirty="0"/>
              <a:t>Reactivity</a:t>
            </a:r>
            <a:endParaRPr lang="en-IN" dirty="0"/>
          </a:p>
          <a:p>
            <a:endParaRPr lang="en-US"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4"/>
          <p:cNvSpPr>
            <a:spLocks noGrp="1"/>
          </p:cNvSpPr>
          <p:nvPr>
            <p:ph type="title"/>
          </p:nvPr>
        </p:nvSpPr>
        <p:spPr/>
        <p:txBody>
          <a:bodyPr/>
          <a:lstStyle/>
          <a:p>
            <a:r>
              <a:rPr lang="en-US" altLang="en-US" dirty="0"/>
              <a:t>Intelligent Agents (3 of 6)</a:t>
            </a:r>
          </a:p>
        </p:txBody>
      </p:sp>
      <p:sp>
        <p:nvSpPr>
          <p:cNvPr id="38915" name="Content Placeholder 2"/>
          <p:cNvSpPr>
            <a:spLocks noGrp="1"/>
          </p:cNvSpPr>
          <p:nvPr>
            <p:ph idx="1"/>
          </p:nvPr>
        </p:nvSpPr>
        <p:spPr/>
        <p:txBody>
          <a:bodyPr/>
          <a:lstStyle/>
          <a:p>
            <a:r>
              <a:rPr lang="en-US" altLang="en-US" dirty="0"/>
              <a:t>Applications of intelligent agents</a:t>
            </a:r>
          </a:p>
          <a:p>
            <a:pPr lvl="1"/>
            <a:r>
              <a:rPr lang="en-US" altLang="en-US" dirty="0"/>
              <a:t>Web marketing</a:t>
            </a:r>
          </a:p>
          <a:p>
            <a:pPr lvl="2"/>
            <a:r>
              <a:rPr lang="en-US" altLang="en-US" dirty="0"/>
              <a:t>Collect information about customers and use it to better market products and services </a:t>
            </a:r>
          </a:p>
          <a:p>
            <a:pPr lvl="1"/>
            <a:r>
              <a:rPr lang="en-US" altLang="en-US" dirty="0"/>
              <a:t>Virtual catalogs </a:t>
            </a:r>
          </a:p>
          <a:p>
            <a:pPr lvl="2"/>
            <a:r>
              <a:rPr lang="en-US" altLang="en-US" dirty="0"/>
              <a:t>Smart or interactive catalogs </a:t>
            </a:r>
          </a:p>
          <a:p>
            <a:pPr lvl="2"/>
            <a:r>
              <a:rPr lang="en-US" altLang="en-US" dirty="0"/>
              <a:t>Display product descriptions based on customers’ previous experiences and preferences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89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891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891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891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891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4"/>
          <p:cNvSpPr>
            <a:spLocks noGrp="1"/>
          </p:cNvSpPr>
          <p:nvPr>
            <p:ph type="title"/>
          </p:nvPr>
        </p:nvSpPr>
        <p:spPr/>
        <p:txBody>
          <a:bodyPr/>
          <a:lstStyle/>
          <a:p>
            <a:r>
              <a:rPr lang="en-US" altLang="en-US" dirty="0"/>
              <a:t>Intelligent Agents (4 of 6)</a:t>
            </a:r>
          </a:p>
        </p:txBody>
      </p:sp>
      <p:sp>
        <p:nvSpPr>
          <p:cNvPr id="3" name="Content Placeholder 2">
            <a:extLst>
              <a:ext uri="{FF2B5EF4-FFF2-40B4-BE49-F238E27FC236}">
                <a16:creationId xmlns:a16="http://schemas.microsoft.com/office/drawing/2014/main" id="{C5A1F3FD-956D-4B66-8B5D-0DBA0C87F782}"/>
              </a:ext>
            </a:extLst>
          </p:cNvPr>
          <p:cNvSpPr>
            <a:spLocks noGrp="1"/>
          </p:cNvSpPr>
          <p:nvPr>
            <p:ph idx="1"/>
          </p:nvPr>
        </p:nvSpPr>
        <p:spPr/>
        <p:txBody>
          <a:bodyPr/>
          <a:lstStyle/>
          <a:p>
            <a:r>
              <a:rPr lang="en-US" dirty="0"/>
              <a:t>Shopping and information agents </a:t>
            </a:r>
          </a:p>
          <a:p>
            <a:pPr lvl="2"/>
            <a:r>
              <a:rPr lang="en-US" dirty="0"/>
              <a:t>Help users navigate through vast resources available on the Web and provide better results in finding information</a:t>
            </a:r>
            <a:endParaRPr lang="en-IN" dirty="0"/>
          </a:p>
          <a:p>
            <a:pPr lvl="2"/>
            <a:r>
              <a:rPr lang="en-US" dirty="0"/>
              <a:t>Serve as search engines, site reminders, or personal surfing assistants</a:t>
            </a:r>
            <a:endParaRPr lang="en-IN" dirty="0"/>
          </a:p>
          <a:p>
            <a:endParaRPr lang="en-US"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4"/>
          <p:cNvSpPr>
            <a:spLocks noGrp="1"/>
          </p:cNvSpPr>
          <p:nvPr>
            <p:ph type="title"/>
          </p:nvPr>
        </p:nvSpPr>
        <p:spPr>
          <a:xfrm>
            <a:off x="525764" y="457201"/>
            <a:ext cx="8229600" cy="881752"/>
          </a:xfrm>
        </p:spPr>
        <p:txBody>
          <a:bodyPr/>
          <a:lstStyle/>
          <a:p>
            <a:r>
              <a:rPr lang="en-US" altLang="en-US" dirty="0"/>
              <a:t>Intelligent Agents (5 of 6)</a:t>
            </a:r>
          </a:p>
        </p:txBody>
      </p:sp>
      <p:sp>
        <p:nvSpPr>
          <p:cNvPr id="3" name="Content Placeholder 2">
            <a:extLst>
              <a:ext uri="{FF2B5EF4-FFF2-40B4-BE49-F238E27FC236}">
                <a16:creationId xmlns:a16="http://schemas.microsoft.com/office/drawing/2014/main" id="{C5A1F3FD-956D-4B66-8B5D-0DBA0C87F782}"/>
              </a:ext>
            </a:extLst>
          </p:cNvPr>
          <p:cNvSpPr>
            <a:spLocks noGrp="1"/>
          </p:cNvSpPr>
          <p:nvPr>
            <p:ph idx="1"/>
          </p:nvPr>
        </p:nvSpPr>
        <p:spPr/>
        <p:txBody>
          <a:bodyPr/>
          <a:lstStyle/>
          <a:p>
            <a:r>
              <a:rPr lang="en-US" dirty="0"/>
              <a:t>Personal agents </a:t>
            </a:r>
            <a:endParaRPr lang="en-IN" dirty="0"/>
          </a:p>
          <a:p>
            <a:pPr lvl="1"/>
            <a:r>
              <a:rPr lang="en-US" dirty="0"/>
              <a:t>Perform specific tasks for a user, such as remembering information for filling out Web forms </a:t>
            </a:r>
            <a:endParaRPr lang="en-IN" dirty="0"/>
          </a:p>
          <a:p>
            <a:endParaRPr lang="en-US" dirty="0"/>
          </a:p>
        </p:txBody>
      </p:sp>
    </p:spTree>
    <p:extLst>
      <p:ext uri="{BB962C8B-B14F-4D97-AF65-F5344CB8AC3E}">
        <p14:creationId xmlns:p14="http://schemas.microsoft.com/office/powerpoint/2010/main" val="607659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EBE594-2B70-40AE-8167-E480386F67D0}"/>
              </a:ext>
            </a:extLst>
          </p:cNvPr>
          <p:cNvSpPr>
            <a:spLocks noGrp="1"/>
          </p:cNvSpPr>
          <p:nvPr>
            <p:ph type="title"/>
          </p:nvPr>
        </p:nvSpPr>
        <p:spPr/>
        <p:txBody>
          <a:bodyPr/>
          <a:lstStyle/>
          <a:p>
            <a:r>
              <a:rPr lang="en-US" dirty="0"/>
              <a:t>Learning Objectives (2 of 2)</a:t>
            </a:r>
          </a:p>
        </p:txBody>
      </p:sp>
      <p:sp>
        <p:nvSpPr>
          <p:cNvPr id="3" name="Content Placeholder 2">
            <a:extLst>
              <a:ext uri="{FF2B5EF4-FFF2-40B4-BE49-F238E27FC236}">
                <a16:creationId xmlns:a16="http://schemas.microsoft.com/office/drawing/2014/main" id="{27DCA75E-3B1D-4F33-80BE-E1912A641CD6}"/>
              </a:ext>
            </a:extLst>
          </p:cNvPr>
          <p:cNvSpPr>
            <a:spLocks noGrp="1"/>
          </p:cNvSpPr>
          <p:nvPr>
            <p:ph idx="1"/>
          </p:nvPr>
        </p:nvSpPr>
        <p:spPr>
          <a:xfrm>
            <a:off x="964020" y="1570663"/>
            <a:ext cx="7821824" cy="4022416"/>
          </a:xfrm>
        </p:spPr>
        <p:txBody>
          <a:bodyPr/>
          <a:lstStyle/>
          <a:p>
            <a:r>
              <a:rPr lang="en-US" dirty="0"/>
              <a:t>Describe fuzzy logic and its uses</a:t>
            </a:r>
          </a:p>
          <a:p>
            <a:r>
              <a:rPr lang="en-US" dirty="0"/>
              <a:t>Explain artificial neural networks</a:t>
            </a:r>
          </a:p>
          <a:p>
            <a:r>
              <a:rPr lang="en-US" dirty="0"/>
              <a:t>Describe how genetic algorithms are used</a:t>
            </a:r>
          </a:p>
          <a:p>
            <a:r>
              <a:rPr lang="en-US" dirty="0"/>
              <a:t>Explain natural-language processing and its advantages and disadvantages</a:t>
            </a:r>
          </a:p>
          <a:p>
            <a:r>
              <a:rPr lang="en-US" dirty="0"/>
              <a:t>Summarize the advantages of integrating AI technologies into decision support systems</a:t>
            </a:r>
          </a:p>
          <a:p>
            <a:r>
              <a:rPr lang="en-US" dirty="0"/>
              <a:t>Explain contextual computing</a:t>
            </a:r>
          </a:p>
          <a:p>
            <a:endParaRPr lang="en-US" dirty="0"/>
          </a:p>
        </p:txBody>
      </p:sp>
    </p:spTree>
    <p:extLst>
      <p:ext uri="{BB962C8B-B14F-4D97-AF65-F5344CB8AC3E}">
        <p14:creationId xmlns:p14="http://schemas.microsoft.com/office/powerpoint/2010/main" val="236764274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4"/>
          <p:cNvSpPr>
            <a:spLocks noGrp="1"/>
          </p:cNvSpPr>
          <p:nvPr>
            <p:ph type="title"/>
          </p:nvPr>
        </p:nvSpPr>
        <p:spPr/>
        <p:txBody>
          <a:bodyPr/>
          <a:lstStyle/>
          <a:p>
            <a:r>
              <a:rPr lang="en-US" altLang="en-US" dirty="0"/>
              <a:t>Intelligent Agents (6 of 6)</a:t>
            </a:r>
          </a:p>
        </p:txBody>
      </p:sp>
      <p:sp>
        <p:nvSpPr>
          <p:cNvPr id="2" name="Content Placeholder 1">
            <a:extLst>
              <a:ext uri="{FF2B5EF4-FFF2-40B4-BE49-F238E27FC236}">
                <a16:creationId xmlns:a16="http://schemas.microsoft.com/office/drawing/2014/main" id="{58183742-CF0F-4173-95A8-64A52EEB5761}"/>
              </a:ext>
            </a:extLst>
          </p:cNvPr>
          <p:cNvSpPr>
            <a:spLocks noGrp="1"/>
          </p:cNvSpPr>
          <p:nvPr>
            <p:ph idx="1"/>
          </p:nvPr>
        </p:nvSpPr>
        <p:spPr/>
        <p:txBody>
          <a:bodyPr/>
          <a:lstStyle/>
          <a:p>
            <a:r>
              <a:rPr lang="en-US" dirty="0"/>
              <a:t>Data-mining agents </a:t>
            </a:r>
            <a:endParaRPr lang="en-IN" dirty="0"/>
          </a:p>
          <a:p>
            <a:pPr lvl="2"/>
            <a:r>
              <a:rPr lang="en-US" altLang="en-US" dirty="0"/>
              <a:t>Work with a data warehouse</a:t>
            </a:r>
            <a:endParaRPr lang="en-IN" dirty="0"/>
          </a:p>
          <a:p>
            <a:pPr lvl="2"/>
            <a:r>
              <a:rPr lang="en-US" altLang="en-US" dirty="0"/>
              <a:t>Detect trends and discover information and relationships among data items that were not readily apparent</a:t>
            </a:r>
          </a:p>
          <a:p>
            <a:r>
              <a:rPr lang="en-US" dirty="0"/>
              <a:t>Monitoring and surveillance agents </a:t>
            </a:r>
            <a:endParaRPr lang="en-IN" dirty="0"/>
          </a:p>
          <a:p>
            <a:pPr lvl="1"/>
            <a:r>
              <a:rPr lang="en-US" altLang="en-US" dirty="0"/>
              <a:t>Track and report on computer equipment and network systems to predict when a system crash or failure might occur</a:t>
            </a:r>
            <a:endParaRPr lang="en-IN" dirty="0"/>
          </a:p>
          <a:p>
            <a:endParaRPr lang="en-US" dirty="0"/>
          </a:p>
        </p:txBody>
      </p:sp>
    </p:spTree>
    <p:extLst>
      <p:ext uri="{BB962C8B-B14F-4D97-AF65-F5344CB8AC3E}">
        <p14:creationId xmlns:p14="http://schemas.microsoft.com/office/powerpoint/2010/main" val="1174848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altLang="en-US" dirty="0"/>
              <a:t>Fuzzy Logic</a:t>
            </a:r>
          </a:p>
        </p:txBody>
      </p:sp>
      <p:sp>
        <p:nvSpPr>
          <p:cNvPr id="34819" name="Content Placeholder 2"/>
          <p:cNvSpPr>
            <a:spLocks noGrp="1"/>
          </p:cNvSpPr>
          <p:nvPr>
            <p:ph idx="1"/>
          </p:nvPr>
        </p:nvSpPr>
        <p:spPr/>
        <p:txBody>
          <a:bodyPr/>
          <a:lstStyle/>
          <a:p>
            <a:r>
              <a:rPr lang="en-US" altLang="en-US" dirty="0"/>
              <a:t>Allows a smooth, gradual transition between human and computer vocabularies </a:t>
            </a:r>
          </a:p>
          <a:p>
            <a:pPr lvl="1"/>
            <a:r>
              <a:rPr lang="en-US" altLang="en-US" dirty="0"/>
              <a:t>Deals with variations in linguistic terms by using a degree of membership in a set </a:t>
            </a:r>
          </a:p>
          <a:p>
            <a:pPr lvl="1"/>
            <a:r>
              <a:rPr lang="en-US" altLang="en-US" dirty="0"/>
              <a:t>Designed to help computers simulate vagueness and uncertainty in common situations</a:t>
            </a:r>
          </a:p>
          <a:p>
            <a:pPr lvl="1"/>
            <a:r>
              <a:rPr lang="en-US" altLang="en-US" dirty="0"/>
              <a:t>Allows computers to reason similar to humans </a:t>
            </a:r>
          </a:p>
          <a:p>
            <a:pPr lvl="1"/>
            <a:endParaRPr lang="en-US" altLang="en-US" dirty="0"/>
          </a:p>
        </p:txBody>
      </p:sp>
    </p:spTree>
    <p:extLst>
      <p:ext uri="{BB962C8B-B14F-4D97-AF65-F5344CB8AC3E}">
        <p14:creationId xmlns:p14="http://schemas.microsoft.com/office/powerpoint/2010/main" val="3749552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altLang="en-US" dirty="0"/>
              <a:t>Uses of Fuzzy Logic </a:t>
            </a:r>
            <a:endParaRPr lang="en-US" altLang="en-US" sz="2000" dirty="0"/>
          </a:p>
        </p:txBody>
      </p:sp>
      <p:sp>
        <p:nvSpPr>
          <p:cNvPr id="34819" name="Content Placeholder 2"/>
          <p:cNvSpPr>
            <a:spLocks noGrp="1"/>
          </p:cNvSpPr>
          <p:nvPr>
            <p:ph idx="1"/>
          </p:nvPr>
        </p:nvSpPr>
        <p:spPr/>
        <p:txBody>
          <a:bodyPr/>
          <a:lstStyle/>
          <a:p>
            <a:r>
              <a:rPr lang="en-US" altLang="en-US" dirty="0"/>
              <a:t>Used in several areas</a:t>
            </a:r>
          </a:p>
          <a:p>
            <a:pPr lvl="1" eaLnBrk="1" hangingPunct="1"/>
            <a:r>
              <a:rPr lang="en-US" altLang="en-US" dirty="0"/>
              <a:t>Search engines </a:t>
            </a:r>
          </a:p>
          <a:p>
            <a:pPr lvl="1" eaLnBrk="1" hangingPunct="1"/>
            <a:r>
              <a:rPr lang="en-US" altLang="en-US" dirty="0"/>
              <a:t>Chip design</a:t>
            </a:r>
          </a:p>
          <a:p>
            <a:pPr lvl="1" eaLnBrk="1" hangingPunct="1"/>
            <a:r>
              <a:rPr lang="en-US" altLang="en-US" dirty="0"/>
              <a:t>Database management systems</a:t>
            </a:r>
          </a:p>
          <a:p>
            <a:pPr lvl="1" eaLnBrk="1" hangingPunct="1"/>
            <a:r>
              <a:rPr lang="en-US" altLang="en-US" dirty="0"/>
              <a:t>Software development</a:t>
            </a:r>
          </a:p>
          <a:p>
            <a:pPr lvl="1" eaLnBrk="1" hangingPunct="1"/>
            <a:r>
              <a:rPr lang="en-US" altLang="en-US" dirty="0"/>
              <a:t>Appliances </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8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48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a:xfrm>
            <a:off x="2014330" y="447014"/>
            <a:ext cx="6822534" cy="983201"/>
          </a:xfrm>
        </p:spPr>
        <p:txBody>
          <a:bodyPr>
            <a:noAutofit/>
          </a:bodyPr>
          <a:lstStyle/>
          <a:p>
            <a:r>
              <a:rPr lang="en-US" altLang="en-US" dirty="0"/>
              <a:t>13.3	Degree of Membership in a Fuzzy System </a:t>
            </a:r>
            <a:br>
              <a:rPr lang="en-US" altLang="en-US" dirty="0"/>
            </a:br>
            <a:endParaRPr lang="en-US" altLang="en-US" dirty="0"/>
          </a:p>
        </p:txBody>
      </p:sp>
      <p:pic>
        <p:nvPicPr>
          <p:cNvPr id="2" name="Picture 1" descr="This graph depicts the degree of membership in a fuzzy system. The x-axis is labeled degrees Fahrenheit, and the y-axis is labeled degree of membership in percentages. There are seven points on the x-axis. From the left to the right, these markings read 40, 50, 60, 70, 80, 90, and 100. There are four markings on the y-axis. From the bottom to the top, they read 20, 30, 40, and 60. &#10;A line extends from the marking labeled 30 on the y-axis parallel to the x-axis till the point where the marking on the x-axis is 80. A line extends from the marking labeled 40 on the y-axis parallel to the x-axis till the point where the marking on the x-axis is 80. &#10;Lines extend from the points 40 and 80 on the x-axis and meet at the top to form a triangle. This triangle is labeled warm. Lines extend from the points 70 and 100 on the x-axis and meet at the top to form a triangle. This triangle is labeled hot. An area is formed owing to the intersection of the points of origin from both triangles.&#10;" title="Exhibit 13.3 - Degree of Membership in a Fuzzy System"/>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5115" y="2081757"/>
            <a:ext cx="8411749" cy="3724795"/>
          </a:xfrm>
          <a:prstGeom prst="rect">
            <a:avLst/>
          </a:prstGeom>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altLang="en-US" dirty="0"/>
              <a:t>Machine Learning (1 of 3)</a:t>
            </a:r>
          </a:p>
        </p:txBody>
      </p:sp>
      <p:sp>
        <p:nvSpPr>
          <p:cNvPr id="79875" name="Content Placeholder 2"/>
          <p:cNvSpPr>
            <a:spLocks noGrp="1"/>
          </p:cNvSpPr>
          <p:nvPr>
            <p:ph idx="1"/>
          </p:nvPr>
        </p:nvSpPr>
        <p:spPr/>
        <p:txBody>
          <a:bodyPr/>
          <a:lstStyle/>
          <a:p>
            <a:r>
              <a:rPr lang="en-US" altLang="en-US" dirty="0"/>
              <a:t>Process and procedure by which knowledge is gained through experience </a:t>
            </a:r>
          </a:p>
          <a:p>
            <a:pPr lvl="1"/>
            <a:r>
              <a:rPr lang="en-US" altLang="en-US" dirty="0"/>
              <a:t>Several applications </a:t>
            </a:r>
          </a:p>
          <a:p>
            <a:pPr lvl="2"/>
            <a:r>
              <a:rPr lang="en-US" altLang="en-US" dirty="0"/>
              <a:t>Social media and identifying faces in photos </a:t>
            </a:r>
          </a:p>
          <a:p>
            <a:pPr lvl="2"/>
            <a:r>
              <a:rPr lang="en-US" altLang="en-US" dirty="0"/>
              <a:t>Recognizing commands spoken into smartphones </a:t>
            </a:r>
          </a:p>
          <a:p>
            <a:pPr lvl="2"/>
            <a:r>
              <a:rPr lang="en-US" altLang="en-US" dirty="0"/>
              <a:t>Designing intelligent robots </a:t>
            </a:r>
          </a:p>
          <a:p>
            <a:pPr lvl="2"/>
            <a:r>
              <a:rPr lang="en-US" altLang="en-US" dirty="0"/>
              <a:t>Artificial neural networks (ANNs)</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8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8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8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987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987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altLang="en-US" dirty="0"/>
              <a:t>Machine Learning (2 of 3) </a:t>
            </a:r>
          </a:p>
        </p:txBody>
      </p:sp>
      <p:sp>
        <p:nvSpPr>
          <p:cNvPr id="79875" name="Content Placeholder 2"/>
          <p:cNvSpPr>
            <a:spLocks noGrp="1"/>
          </p:cNvSpPr>
          <p:nvPr>
            <p:ph idx="1"/>
          </p:nvPr>
        </p:nvSpPr>
        <p:spPr/>
        <p:txBody>
          <a:bodyPr/>
          <a:lstStyle/>
          <a:p>
            <a:pPr>
              <a:spcBef>
                <a:spcPts val="500"/>
              </a:spcBef>
            </a:pPr>
            <a:r>
              <a:rPr lang="en-US" altLang="en-US" dirty="0"/>
              <a:t>Artificial neural networks (ANNs)</a:t>
            </a:r>
          </a:p>
          <a:p>
            <a:pPr lvl="1">
              <a:spcBef>
                <a:spcPts val="500"/>
              </a:spcBef>
            </a:pPr>
            <a:r>
              <a:rPr lang="en-US" altLang="en-US" dirty="0"/>
              <a:t>Learn and are capable of performing tasks that are difficult with conventional computers</a:t>
            </a:r>
          </a:p>
          <a:p>
            <a:pPr lvl="1">
              <a:spcBef>
                <a:spcPts val="500"/>
              </a:spcBef>
            </a:pPr>
            <a:r>
              <a:rPr lang="en-US" altLang="en-US" dirty="0"/>
              <a:t>Used for poorly structured problems</a:t>
            </a:r>
          </a:p>
          <a:p>
            <a:pPr lvl="1">
              <a:spcBef>
                <a:spcPts val="500"/>
              </a:spcBef>
            </a:pPr>
            <a:r>
              <a:rPr lang="en-US" altLang="en-US" dirty="0"/>
              <a:t>Cannot supply an explanation for the solution</a:t>
            </a:r>
          </a:p>
          <a:p>
            <a:pPr lvl="2">
              <a:spcBef>
                <a:spcPts val="500"/>
              </a:spcBef>
            </a:pPr>
            <a:r>
              <a:rPr lang="en-US" altLang="en-US" dirty="0"/>
              <a:t>Use patterns instead of the if-then-else rules used by expert systems</a:t>
            </a:r>
          </a:p>
          <a:p>
            <a:pPr lvl="1">
              <a:spcBef>
                <a:spcPts val="500"/>
              </a:spcBef>
            </a:pPr>
            <a:r>
              <a:rPr lang="en-US" altLang="en-US" dirty="0"/>
              <a:t>Create a model based on input and output</a:t>
            </a:r>
          </a:p>
        </p:txBody>
      </p:sp>
    </p:spTree>
    <p:extLst>
      <p:ext uri="{BB962C8B-B14F-4D97-AF65-F5344CB8AC3E}">
        <p14:creationId xmlns:p14="http://schemas.microsoft.com/office/powerpoint/2010/main" val="37169905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8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8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8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987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987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p:txBody>
          <a:bodyPr>
            <a:noAutofit/>
          </a:bodyPr>
          <a:lstStyle/>
          <a:p>
            <a:r>
              <a:rPr lang="en-US" altLang="en-US" dirty="0"/>
              <a:t>13.4	Artificial Neural Network Configuration </a:t>
            </a:r>
            <a:br>
              <a:rPr lang="en-US" altLang="en-US" dirty="0"/>
            </a:br>
            <a:endParaRPr lang="en-US" altLang="en-US" dirty="0"/>
          </a:p>
        </p:txBody>
      </p:sp>
      <p:pic>
        <p:nvPicPr>
          <p:cNvPr id="2" name="Picture 1" descr="This image depicts the configuration of an artificial neural network. It consist of three sets of circles, which have been placed vertically. &#10;From the left, the first set is labeled input and consists of three circles. The second set is labeled hidden and consists of four circles. The third set is labeled output and consists of two circles. &#10;Four arrows arise from the right circumferences of each of the circles in the first set and point at each circle in the second set. &#10;An arrow arises from the right circumference of the first circle in the second set and points at the first circle in the third set. An arrow arises from the right circumference of the second circle in the second set and points at the first circle in the third set. An arrow arises from the right circumference of the third circle in the second set and points at the first circle in the third set. Another arrow arises from the right circumference of the third circle in the second set and points at the second circle in the third set. An arrow arises from the right circumference of the fourth circle in the second set and points at the second circle in the third set.&#10;" title="Exhibit 13.4 - Artificial Neural Network Configuratio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7653" y="1801610"/>
            <a:ext cx="4877481" cy="4182059"/>
          </a:xfrm>
          <a:prstGeom prst="rect">
            <a:avLst/>
          </a:prstGeom>
        </p:spPr>
      </p:pic>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4"/>
          <p:cNvSpPr>
            <a:spLocks noGrp="1"/>
          </p:cNvSpPr>
          <p:nvPr>
            <p:ph type="title"/>
          </p:nvPr>
        </p:nvSpPr>
        <p:spPr/>
        <p:txBody>
          <a:bodyPr/>
          <a:lstStyle/>
          <a:p>
            <a:r>
              <a:rPr lang="en-US" altLang="en-US" dirty="0"/>
              <a:t>Machine Learning (3 of 3)</a:t>
            </a:r>
          </a:p>
        </p:txBody>
      </p:sp>
      <p:sp>
        <p:nvSpPr>
          <p:cNvPr id="2" name="Content Placeholder 1">
            <a:extLst>
              <a:ext uri="{FF2B5EF4-FFF2-40B4-BE49-F238E27FC236}">
                <a16:creationId xmlns:a16="http://schemas.microsoft.com/office/drawing/2014/main" id="{52BD3C20-32A4-4172-9392-6D29255E5D66}"/>
              </a:ext>
            </a:extLst>
          </p:cNvPr>
          <p:cNvSpPr>
            <a:spLocks noGrp="1"/>
          </p:cNvSpPr>
          <p:nvPr>
            <p:ph idx="1"/>
          </p:nvPr>
        </p:nvSpPr>
        <p:spPr/>
        <p:txBody>
          <a:bodyPr/>
          <a:lstStyle/>
          <a:p>
            <a:r>
              <a:rPr lang="en-IN" altLang="en-US" dirty="0"/>
              <a:t>Tasks that involve the use of ANNs</a:t>
            </a:r>
          </a:p>
          <a:p>
            <a:pPr lvl="1"/>
            <a:r>
              <a:rPr lang="en-US" dirty="0"/>
              <a:t>Bankruptcy prediction </a:t>
            </a:r>
          </a:p>
          <a:p>
            <a:pPr lvl="1"/>
            <a:r>
              <a:rPr lang="en-US" dirty="0"/>
              <a:t>Credit rating </a:t>
            </a:r>
          </a:p>
          <a:p>
            <a:pPr lvl="1"/>
            <a:r>
              <a:rPr lang="en-US" dirty="0"/>
              <a:t>Investment analysis </a:t>
            </a:r>
          </a:p>
          <a:p>
            <a:pPr lvl="1"/>
            <a:r>
              <a:rPr lang="en-US" dirty="0"/>
              <a:t>Oil and gas exploration </a:t>
            </a:r>
          </a:p>
          <a:p>
            <a:pPr lvl="1"/>
            <a:r>
              <a:rPr lang="en-US" dirty="0"/>
              <a:t>Target marketing </a:t>
            </a:r>
          </a:p>
          <a:p>
            <a:pPr lvl="1"/>
            <a:r>
              <a:rPr lang="en-US" dirty="0"/>
              <a:t>Computer and network security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lstStyle/>
          <a:p>
            <a:r>
              <a:rPr lang="en-US" altLang="en-US" dirty="0"/>
              <a:t>Genetic Algorithms</a:t>
            </a:r>
          </a:p>
        </p:txBody>
      </p:sp>
      <p:sp>
        <p:nvSpPr>
          <p:cNvPr id="86019" name="Content Placeholder 2"/>
          <p:cNvSpPr>
            <a:spLocks noGrp="1"/>
          </p:cNvSpPr>
          <p:nvPr>
            <p:ph idx="1"/>
          </p:nvPr>
        </p:nvSpPr>
        <p:spPr/>
        <p:txBody>
          <a:bodyPr/>
          <a:lstStyle/>
          <a:p>
            <a:r>
              <a:rPr lang="en-US" altLang="en-US" dirty="0"/>
              <a:t>Search algorithms that mimic the process of natural evolution</a:t>
            </a:r>
          </a:p>
          <a:p>
            <a:pPr lvl="1"/>
            <a:r>
              <a:rPr lang="en-US" altLang="en-US" dirty="0"/>
              <a:t>Generate solutions to optimization </a:t>
            </a:r>
          </a:p>
          <a:p>
            <a:pPr lvl="2"/>
            <a:r>
              <a:rPr lang="en-US" altLang="en-US" dirty="0"/>
              <a:t>Find the combination of inputs that generates the most desirable outputs </a:t>
            </a:r>
          </a:p>
          <a:p>
            <a:pPr lvl="1"/>
            <a:r>
              <a:rPr lang="en-US" altLang="en-US" dirty="0"/>
              <a:t>Search problems using mutation, selection, crossover, and chromosome techniques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60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0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60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en-US" altLang="en-US" dirty="0"/>
              <a:t>Natural-Language Processing (1 of 3)</a:t>
            </a:r>
          </a:p>
        </p:txBody>
      </p:sp>
      <p:sp>
        <p:nvSpPr>
          <p:cNvPr id="88067" name="Content Placeholder 2"/>
          <p:cNvSpPr>
            <a:spLocks noGrp="1"/>
          </p:cNvSpPr>
          <p:nvPr>
            <p:ph idx="1"/>
          </p:nvPr>
        </p:nvSpPr>
        <p:spPr/>
        <p:txBody>
          <a:bodyPr/>
          <a:lstStyle/>
          <a:p>
            <a:r>
              <a:rPr lang="en-US" altLang="en-US" dirty="0"/>
              <a:t>Developed so that users can communicate with computers in human language</a:t>
            </a:r>
          </a:p>
          <a:p>
            <a:pPr lvl="1"/>
            <a:r>
              <a:rPr lang="en-US" altLang="en-US" dirty="0"/>
              <a:t>Provides a question-and-answer setting that is natural and easier for people to use</a:t>
            </a:r>
          </a:p>
          <a:p>
            <a:pPr lvl="2"/>
            <a:r>
              <a:rPr lang="en-US" altLang="en-US" dirty="0"/>
              <a:t>Useful with databases</a:t>
            </a:r>
          </a:p>
          <a:p>
            <a:r>
              <a:rPr lang="en-US" altLang="en-US" dirty="0"/>
              <a:t>Disadvantage </a:t>
            </a:r>
          </a:p>
          <a:p>
            <a:pPr lvl="1"/>
            <a:r>
              <a:rPr lang="en-US" altLang="en-US" dirty="0"/>
              <a:t>Complexity of the human language renders the development of NLP systems difficult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0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0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06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806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806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altLang="en-US" dirty="0"/>
              <a:t>What is Artificial Intelligence?</a:t>
            </a:r>
          </a:p>
        </p:txBody>
      </p:sp>
      <p:sp>
        <p:nvSpPr>
          <p:cNvPr id="8195" name="Content Placeholder 2"/>
          <p:cNvSpPr>
            <a:spLocks noGrp="1"/>
          </p:cNvSpPr>
          <p:nvPr>
            <p:ph idx="1"/>
          </p:nvPr>
        </p:nvSpPr>
        <p:spPr/>
        <p:txBody>
          <a:bodyPr/>
          <a:lstStyle/>
          <a:p>
            <a:r>
              <a:rPr lang="en-US" altLang="en-US" dirty="0"/>
              <a:t>Related technologies that try to simulate and reproduce human thought behavior</a:t>
            </a:r>
          </a:p>
          <a:p>
            <a:pPr lvl="1"/>
            <a:r>
              <a:rPr lang="en-US" altLang="en-US" dirty="0"/>
              <a:t>Artificial intelligence (AI) technologies </a:t>
            </a:r>
          </a:p>
          <a:p>
            <a:pPr lvl="2"/>
            <a:r>
              <a:rPr lang="en-US" altLang="en-US" dirty="0"/>
              <a:t>Apply computers to areas that require knowledge, perception, reasoning, understanding, and cognitive abilities </a:t>
            </a:r>
          </a:p>
          <a:p>
            <a:pPr lvl="2"/>
            <a:r>
              <a:rPr lang="en-US" altLang="en-US" dirty="0"/>
              <a:t>Concerned with generating and displaying knowledge and facts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normAutofit/>
          </a:bodyPr>
          <a:lstStyle/>
          <a:p>
            <a:r>
              <a:rPr lang="en-US" altLang="en-US" dirty="0"/>
              <a:t>Natural-Language Processing (2 of 3)</a:t>
            </a:r>
          </a:p>
        </p:txBody>
      </p:sp>
      <p:sp>
        <p:nvSpPr>
          <p:cNvPr id="88067" name="Content Placeholder 2"/>
          <p:cNvSpPr>
            <a:spLocks noGrp="1"/>
          </p:cNvSpPr>
          <p:nvPr>
            <p:ph idx="1"/>
          </p:nvPr>
        </p:nvSpPr>
        <p:spPr/>
        <p:txBody>
          <a:bodyPr/>
          <a:lstStyle/>
          <a:p>
            <a:r>
              <a:rPr lang="en-US" altLang="en-US" dirty="0"/>
              <a:t>Categories </a:t>
            </a:r>
          </a:p>
          <a:p>
            <a:pPr lvl="1"/>
            <a:r>
              <a:rPr lang="en-US" altLang="en-US" dirty="0"/>
              <a:t>Interface to databases </a:t>
            </a:r>
          </a:p>
          <a:p>
            <a:pPr lvl="1"/>
            <a:r>
              <a:rPr lang="en-US" altLang="en-US" dirty="0"/>
              <a:t>Machine translation </a:t>
            </a:r>
          </a:p>
          <a:p>
            <a:pPr lvl="1"/>
            <a:r>
              <a:rPr lang="en-US" altLang="en-US" dirty="0"/>
              <a:t>Text scanning and intelligent indexing programs</a:t>
            </a:r>
          </a:p>
          <a:p>
            <a:pPr lvl="1"/>
            <a:r>
              <a:rPr lang="en-US" altLang="en-US" dirty="0"/>
              <a:t>Generating text for automated production of standard documents </a:t>
            </a:r>
          </a:p>
          <a:p>
            <a:pPr lvl="1"/>
            <a:r>
              <a:rPr lang="en-US" altLang="en-US" dirty="0"/>
              <a:t>Speech systems for voice interaction with computers </a:t>
            </a:r>
          </a:p>
          <a:p>
            <a:endParaRPr lang="en-US" altLang="en-US" dirty="0"/>
          </a:p>
        </p:txBody>
      </p:sp>
    </p:spTree>
    <p:extLst>
      <p:ext uri="{BB962C8B-B14F-4D97-AF65-F5344CB8AC3E}">
        <p14:creationId xmlns:p14="http://schemas.microsoft.com/office/powerpoint/2010/main" val="17382204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0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0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06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806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806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806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Title 4"/>
          <p:cNvSpPr>
            <a:spLocks noGrp="1"/>
          </p:cNvSpPr>
          <p:nvPr>
            <p:ph type="title"/>
          </p:nvPr>
        </p:nvSpPr>
        <p:spPr>
          <a:xfrm>
            <a:off x="525764" y="457201"/>
            <a:ext cx="8229600" cy="881752"/>
          </a:xfrm>
        </p:spPr>
        <p:txBody>
          <a:bodyPr/>
          <a:lstStyle/>
          <a:p>
            <a:r>
              <a:rPr lang="en-US" altLang="en-US" dirty="0"/>
              <a:t>Natural-Language Processing (3 of 3)</a:t>
            </a:r>
          </a:p>
        </p:txBody>
      </p:sp>
      <p:sp>
        <p:nvSpPr>
          <p:cNvPr id="45059" name="Content Placeholder 2"/>
          <p:cNvSpPr>
            <a:spLocks noGrp="1"/>
          </p:cNvSpPr>
          <p:nvPr>
            <p:ph idx="1"/>
          </p:nvPr>
        </p:nvSpPr>
        <p:spPr/>
        <p:txBody>
          <a:bodyPr/>
          <a:lstStyle/>
          <a:p>
            <a:r>
              <a:rPr lang="en-US" altLang="en-US" dirty="0"/>
              <a:t>Activities performed</a:t>
            </a:r>
          </a:p>
          <a:p>
            <a:pPr lvl="1"/>
            <a:r>
              <a:rPr lang="en-US" altLang="en-US" dirty="0"/>
              <a:t>Interfacing </a:t>
            </a:r>
          </a:p>
          <a:p>
            <a:pPr lvl="2"/>
            <a:r>
              <a:rPr lang="en-US" altLang="en-US" dirty="0"/>
              <a:t>Accepting human language as input</a:t>
            </a:r>
          </a:p>
          <a:p>
            <a:pPr lvl="2"/>
            <a:r>
              <a:rPr lang="en-US" altLang="en-US" dirty="0"/>
              <a:t>Carrying out the corresponding command</a:t>
            </a:r>
          </a:p>
          <a:p>
            <a:pPr lvl="2"/>
            <a:r>
              <a:rPr lang="en-US" altLang="en-US" dirty="0"/>
              <a:t>Generating the necessary output</a:t>
            </a:r>
          </a:p>
          <a:p>
            <a:pPr lvl="1"/>
            <a:r>
              <a:rPr lang="en-US" altLang="en-US" dirty="0"/>
              <a:t>Knowledge acquisition</a:t>
            </a:r>
          </a:p>
          <a:p>
            <a:pPr lvl="2"/>
            <a:r>
              <a:rPr lang="en-US" altLang="en-US" dirty="0"/>
              <a:t>Using the computer to read large amounts of text, understand the information, and summarize important points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0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05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05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05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05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Title 1"/>
          <p:cNvSpPr>
            <a:spLocks noGrp="1"/>
          </p:cNvSpPr>
          <p:nvPr>
            <p:ph type="title"/>
          </p:nvPr>
        </p:nvSpPr>
        <p:spPr/>
        <p:txBody>
          <a:bodyPr>
            <a:noAutofit/>
          </a:bodyPr>
          <a:lstStyle/>
          <a:p>
            <a:r>
              <a:rPr lang="en-US" altLang="en-US" dirty="0"/>
              <a:t>Integrating AI Technologies into Decision Support Systems (1 of 2)</a:t>
            </a:r>
          </a:p>
        </p:txBody>
      </p:sp>
      <p:sp>
        <p:nvSpPr>
          <p:cNvPr id="96259" name="Content Placeholder 2"/>
          <p:cNvSpPr>
            <a:spLocks noGrp="1"/>
          </p:cNvSpPr>
          <p:nvPr>
            <p:ph idx="1"/>
          </p:nvPr>
        </p:nvSpPr>
        <p:spPr/>
        <p:txBody>
          <a:bodyPr/>
          <a:lstStyle/>
          <a:p>
            <a:r>
              <a:rPr lang="en-US" altLang="en-US" dirty="0"/>
              <a:t>AI-related technologies can improve the quality of decision support systems (DSSs)</a:t>
            </a:r>
          </a:p>
          <a:p>
            <a:pPr lvl="1"/>
            <a:r>
              <a:rPr lang="en-US" altLang="en-US" dirty="0"/>
              <a:t>Result in integrated or intelligent DSSs (IDSSs)</a:t>
            </a:r>
          </a:p>
          <a:p>
            <a:pPr lvl="2"/>
            <a:r>
              <a:rPr lang="en-US" altLang="en-US" dirty="0"/>
              <a:t>Add explanation capabilities by integrating expert systems</a:t>
            </a:r>
          </a:p>
          <a:p>
            <a:pPr lvl="2"/>
            <a:r>
              <a:rPr lang="en-US" altLang="en-US" dirty="0"/>
              <a:t>Add learning capabilities by integrating ANNs</a:t>
            </a:r>
          </a:p>
          <a:p>
            <a:pPr lvl="2"/>
            <a:r>
              <a:rPr lang="en-US" altLang="en-US" dirty="0"/>
              <a:t>Create a user-friendly interface by integrating an NLP system </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62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62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2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625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625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altLang="en-US" dirty="0"/>
              <a:t>Integrating AI Technologies into Decision Support Systems (2 of 2)</a:t>
            </a:r>
            <a:endParaRPr lang="en-GB" sz="2000" dirty="0"/>
          </a:p>
        </p:txBody>
      </p:sp>
      <p:sp>
        <p:nvSpPr>
          <p:cNvPr id="3" name="Content Placeholder 2"/>
          <p:cNvSpPr>
            <a:spLocks noGrp="1"/>
          </p:cNvSpPr>
          <p:nvPr>
            <p:ph idx="1"/>
          </p:nvPr>
        </p:nvSpPr>
        <p:spPr/>
        <p:txBody>
          <a:bodyPr/>
          <a:lstStyle/>
          <a:p>
            <a:r>
              <a:rPr lang="en-IN" dirty="0"/>
              <a:t>Benefits of integrating expert systems into the database component of a DSS </a:t>
            </a:r>
          </a:p>
          <a:p>
            <a:pPr lvl="1"/>
            <a:r>
              <a:rPr lang="en-IN" dirty="0"/>
              <a:t>Adding deductive reasoning to traditional DBMS functions </a:t>
            </a:r>
          </a:p>
          <a:p>
            <a:pPr lvl="1"/>
            <a:r>
              <a:rPr lang="en-IN" dirty="0"/>
              <a:t>Improving access speed and database creation and maintenance </a:t>
            </a:r>
          </a:p>
          <a:p>
            <a:pPr lvl="1"/>
            <a:r>
              <a:rPr lang="en-IN" dirty="0"/>
              <a:t>Adding capability to handle uncertainty and fuzzy data </a:t>
            </a:r>
          </a:p>
          <a:p>
            <a:pPr lvl="1"/>
            <a:r>
              <a:rPr lang="en-IN" dirty="0"/>
              <a:t>Simplifying query operations</a:t>
            </a:r>
            <a:endParaRPr lang="en-GB" dirty="0"/>
          </a:p>
        </p:txBody>
      </p:sp>
    </p:spTree>
    <p:extLst>
      <p:ext uri="{BB962C8B-B14F-4D97-AF65-F5344CB8AC3E}">
        <p14:creationId xmlns:p14="http://schemas.microsoft.com/office/powerpoint/2010/main" val="9276793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Title 1"/>
          <p:cNvSpPr>
            <a:spLocks noGrp="1"/>
          </p:cNvSpPr>
          <p:nvPr>
            <p:ph type="title"/>
          </p:nvPr>
        </p:nvSpPr>
        <p:spPr/>
        <p:txBody>
          <a:bodyPr>
            <a:normAutofit fontScale="90000"/>
          </a:bodyPr>
          <a:lstStyle/>
          <a:p>
            <a:r>
              <a:rPr lang="en-US" altLang="en-US" sz="3600" dirty="0"/>
              <a:t/>
            </a:r>
            <a:br>
              <a:rPr lang="en-US" altLang="en-US" sz="3600" dirty="0"/>
            </a:br>
            <a:r>
              <a:rPr lang="en-US" altLang="en-US" sz="3600" dirty="0"/>
              <a:t>Contextual Computing: Making Mobile Devices Smarter</a:t>
            </a:r>
            <a:r>
              <a:rPr lang="en-US" altLang="en-US" dirty="0"/>
              <a:t/>
            </a:r>
            <a:br>
              <a:rPr lang="en-US" altLang="en-US" dirty="0"/>
            </a:br>
            <a:endParaRPr lang="en-US" altLang="en-US" dirty="0"/>
          </a:p>
        </p:txBody>
      </p:sp>
      <p:sp>
        <p:nvSpPr>
          <p:cNvPr id="98307" name="Content Placeholder 2"/>
          <p:cNvSpPr>
            <a:spLocks noGrp="1"/>
          </p:cNvSpPr>
          <p:nvPr>
            <p:ph idx="1"/>
          </p:nvPr>
        </p:nvSpPr>
        <p:spPr/>
        <p:txBody>
          <a:bodyPr/>
          <a:lstStyle/>
          <a:p>
            <a:r>
              <a:rPr lang="en-US" altLang="en-US" dirty="0"/>
              <a:t>Computing environment that is always present </a:t>
            </a:r>
          </a:p>
          <a:p>
            <a:pPr lvl="1"/>
            <a:r>
              <a:rPr lang="en-US" altLang="en-US" dirty="0"/>
              <a:t>Capable of feeling surroundings and offering recommendations based on who we are, where we are, and whom we are with</a:t>
            </a:r>
          </a:p>
          <a:p>
            <a:pPr lvl="2"/>
            <a:r>
              <a:rPr lang="en-US" altLang="en-US" dirty="0"/>
              <a:t>Based on the principle that computers can both sense and react to their environments </a:t>
            </a:r>
          </a:p>
          <a:p>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83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83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830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50F7C-31CA-4575-9709-0B98C419CCAB}"/>
              </a:ext>
            </a:extLst>
          </p:cNvPr>
          <p:cNvSpPr>
            <a:spLocks noGrp="1"/>
          </p:cNvSpPr>
          <p:nvPr>
            <p:ph type="title"/>
          </p:nvPr>
        </p:nvSpPr>
        <p:spPr/>
        <p:txBody>
          <a:bodyPr/>
          <a:lstStyle/>
          <a:p>
            <a:r>
              <a:rPr lang="en-US" dirty="0"/>
              <a:t>Summary </a:t>
            </a:r>
          </a:p>
        </p:txBody>
      </p:sp>
      <p:sp>
        <p:nvSpPr>
          <p:cNvPr id="3" name="Content Placeholder 2">
            <a:extLst>
              <a:ext uri="{FF2B5EF4-FFF2-40B4-BE49-F238E27FC236}">
                <a16:creationId xmlns:a16="http://schemas.microsoft.com/office/drawing/2014/main" id="{444D8282-1AD7-474A-A2D1-2ECEFF01119E}"/>
              </a:ext>
            </a:extLst>
          </p:cNvPr>
          <p:cNvSpPr>
            <a:spLocks noGrp="1"/>
          </p:cNvSpPr>
          <p:nvPr>
            <p:ph idx="1"/>
          </p:nvPr>
        </p:nvSpPr>
        <p:spPr/>
        <p:txBody>
          <a:bodyPr/>
          <a:lstStyle/>
          <a:p>
            <a:r>
              <a:rPr lang="en-US" dirty="0"/>
              <a:t>Artificial intelligence technologies </a:t>
            </a:r>
          </a:p>
          <a:p>
            <a:pPr lvl="1"/>
            <a:r>
              <a:rPr lang="en-US" dirty="0"/>
              <a:t>Apply computers to areas that require knowledge, perception, reasoning, understanding, and cognitive abilities</a:t>
            </a:r>
          </a:p>
          <a:p>
            <a:pPr lvl="2"/>
            <a:r>
              <a:rPr lang="en-US" dirty="0"/>
              <a:t>Robotics, expert systems, fuzzy logic systems, intelligent agents, artificial neural networks, natural-language processing, etc. </a:t>
            </a:r>
          </a:p>
          <a:p>
            <a:r>
              <a:rPr lang="en-US" dirty="0"/>
              <a:t>Context-aware applications </a:t>
            </a:r>
          </a:p>
          <a:p>
            <a:pPr lvl="1"/>
            <a:r>
              <a:rPr lang="en-US" dirty="0"/>
              <a:t>Include smartphones and Facebook </a:t>
            </a:r>
          </a:p>
          <a:p>
            <a:endParaRPr lang="en-US" dirty="0"/>
          </a:p>
        </p:txBody>
      </p:sp>
    </p:spTree>
    <p:extLst>
      <p:ext uri="{BB962C8B-B14F-4D97-AF65-F5344CB8AC3E}">
        <p14:creationId xmlns:p14="http://schemas.microsoft.com/office/powerpoint/2010/main" val="424056652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noAutofit/>
          </a:bodyPr>
          <a:lstStyle/>
          <a:p>
            <a:r>
              <a:rPr lang="en-US" altLang="en-US" dirty="0"/>
              <a:t>AI Technologies Supporting Decision Making</a:t>
            </a:r>
          </a:p>
        </p:txBody>
      </p:sp>
      <p:sp>
        <p:nvSpPr>
          <p:cNvPr id="22531" name="Content Placeholder 2"/>
          <p:cNvSpPr>
            <a:spLocks noGrp="1"/>
          </p:cNvSpPr>
          <p:nvPr>
            <p:ph idx="1"/>
          </p:nvPr>
        </p:nvSpPr>
        <p:spPr/>
        <p:txBody>
          <a:bodyPr/>
          <a:lstStyle/>
          <a:p>
            <a:r>
              <a:rPr lang="en-US" altLang="en-US" dirty="0"/>
              <a:t>Decision makers use information technologies in decision-making analyses</a:t>
            </a:r>
          </a:p>
          <a:p>
            <a:pPr lvl="1"/>
            <a:r>
              <a:rPr lang="en-US" altLang="en-US" dirty="0"/>
              <a:t>What-is: used in transaction-processing systems and management information systems</a:t>
            </a:r>
          </a:p>
          <a:p>
            <a:pPr lvl="1"/>
            <a:r>
              <a:rPr lang="en-US" altLang="en-US" dirty="0"/>
              <a:t>What-if: used in decision support systems and to answer questions such as why, what it means, what should be done, and when should it be done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1874313" y="455290"/>
            <a:ext cx="6987298" cy="983201"/>
          </a:xfrm>
        </p:spPr>
        <p:txBody>
          <a:bodyPr>
            <a:noAutofit/>
          </a:bodyPr>
          <a:lstStyle/>
          <a:p>
            <a:r>
              <a:rPr lang="en-US" altLang="en-US" b="1" dirty="0">
                <a:effectLst/>
              </a:rPr>
              <a:t>13.1     Applications of AI </a:t>
            </a:r>
            <a:r>
              <a:rPr lang="en-US" altLang="en-US" b="1" dirty="0" smtClean="0">
                <a:effectLst/>
              </a:rPr>
              <a:t>(</a:t>
            </a:r>
            <a:r>
              <a:rPr lang="en-US" altLang="en-US" b="1" dirty="0">
                <a:effectLst/>
              </a:rPr>
              <a:t>1 of 2)</a:t>
            </a:r>
            <a:br>
              <a:rPr lang="en-US" altLang="en-US" b="1" dirty="0">
                <a:effectLst/>
              </a:rPr>
            </a:br>
            <a:endParaRPr lang="en-US" altLang="en-US" b="1" dirty="0">
              <a:effectLst/>
            </a:endParaRPr>
          </a:p>
        </p:txBody>
      </p:sp>
      <p:graphicFrame>
        <p:nvGraphicFramePr>
          <p:cNvPr id="6" name="Table 5" descr="This table lists the applications of A I technologies. The table contains three columns and seven rows. Column 1 is titled field, column 2 is titled organization, and column 3 is titled applications. In row 2, column 1 reads energy, column 2 reads Arco and Tenneco Oil Company, and column 3 reads neural networks used to help pinpoint oil and gas deposits. In row 3, column 1 reads government, column 2 reads internal revenue service, and column 3 reads software used to read tax returns and spot fraud. In row 4, column 1 reads human services, column 2 reads Merced County, California, and column 3 reads expert systems used to decide if applicants should receive welfare benefits. In row 5, column 1 reads marketing, column 2 reads Speigel, and column 3 reads neural networks used to determine most likely buyers from a long list. In row 6, column 1 reads telecommunications, column 2 reads B T Group, and column 3 reads heuristic search used for a scheduling application that provides work schedules for more than 20,000 engineers. In row 7, column 1 reads transportation, column 2 reads American Airlines, and column 3 reads expert systems used to schedule the routine maintenance of airplanes. This table continues in the next slide." title="Table 13.1 - Applications of AI Technologies"/>
          <p:cNvGraphicFramePr>
            <a:graphicFrameLocks noGrp="1"/>
          </p:cNvGraphicFramePr>
          <p:nvPr>
            <p:extLst>
              <p:ext uri="{D42A27DB-BD31-4B8C-83A1-F6EECF244321}">
                <p14:modId xmlns:p14="http://schemas.microsoft.com/office/powerpoint/2010/main" val="2788933753"/>
              </p:ext>
            </p:extLst>
          </p:nvPr>
        </p:nvGraphicFramePr>
        <p:xfrm>
          <a:off x="448235" y="1577786"/>
          <a:ext cx="8413376" cy="4511040"/>
        </p:xfrm>
        <a:graphic>
          <a:graphicData uri="http://schemas.openxmlformats.org/drawingml/2006/table">
            <a:tbl>
              <a:tblPr firstRow="1" bandRow="1">
                <a:tableStyleId>{91EBBBCC-DAD2-459C-BE2E-F6DE35CF9A28}</a:tableStyleId>
              </a:tblPr>
              <a:tblGrid>
                <a:gridCol w="2133600">
                  <a:extLst>
                    <a:ext uri="{9D8B030D-6E8A-4147-A177-3AD203B41FA5}">
                      <a16:colId xmlns:a16="http://schemas.microsoft.com/office/drawing/2014/main" val="20000"/>
                    </a:ext>
                  </a:extLst>
                </a:gridCol>
                <a:gridCol w="2151530">
                  <a:extLst>
                    <a:ext uri="{9D8B030D-6E8A-4147-A177-3AD203B41FA5}">
                      <a16:colId xmlns:a16="http://schemas.microsoft.com/office/drawing/2014/main" val="20001"/>
                    </a:ext>
                  </a:extLst>
                </a:gridCol>
                <a:gridCol w="4128246">
                  <a:extLst>
                    <a:ext uri="{9D8B030D-6E8A-4147-A177-3AD203B41FA5}">
                      <a16:colId xmlns:a16="http://schemas.microsoft.com/office/drawing/2014/main" val="20002"/>
                    </a:ext>
                  </a:extLst>
                </a:gridCol>
              </a:tblGrid>
              <a:tr h="384669">
                <a:tc>
                  <a:txBody>
                    <a:bodyPr/>
                    <a:lstStyle/>
                    <a:p>
                      <a:pPr algn="ctr"/>
                      <a:r>
                        <a:rPr lang="en-US" sz="2000" b="0" baseline="0" dirty="0">
                          <a:solidFill>
                            <a:schemeClr val="bg1"/>
                          </a:solidFill>
                        </a:rPr>
                        <a:t>Field </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000" b="0" dirty="0">
                          <a:solidFill>
                            <a:schemeClr val="bg1"/>
                          </a:solidFill>
                        </a:rPr>
                        <a:t>Organization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000" b="0" dirty="0">
                          <a:solidFill>
                            <a:schemeClr val="bg1"/>
                          </a:solidFill>
                        </a:rPr>
                        <a:t>Applications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331965">
                <a:tc>
                  <a:txBody>
                    <a:bodyPr/>
                    <a:lstStyle/>
                    <a:p>
                      <a:pPr algn="ctr"/>
                      <a:r>
                        <a:rPr lang="en-US" sz="1800" b="0" baseline="0" dirty="0">
                          <a:solidFill>
                            <a:schemeClr val="tx2"/>
                          </a:solidFill>
                        </a:rPr>
                        <a:t>Energy </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Arco and Tenneco</a:t>
                      </a:r>
                      <a:r>
                        <a:rPr lang="en-US" sz="1800" b="0" baseline="0" dirty="0">
                          <a:solidFill>
                            <a:schemeClr val="tx2"/>
                          </a:solidFill>
                        </a:rPr>
                        <a:t> Oil Company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used to help pinpoint oil</a:t>
                      </a:r>
                      <a:r>
                        <a:rPr lang="en-US" sz="1800" b="0" baseline="0" dirty="0">
                          <a:solidFill>
                            <a:schemeClr val="tx2"/>
                          </a:solidFill>
                        </a:rPr>
                        <a:t> and gas deposits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331965">
                <a:tc>
                  <a:txBody>
                    <a:bodyPr/>
                    <a:lstStyle/>
                    <a:p>
                      <a:pPr algn="ctr"/>
                      <a:r>
                        <a:rPr lang="en-US" sz="1800" b="0" dirty="0">
                          <a:solidFill>
                            <a:schemeClr val="tx2"/>
                          </a:solidFill>
                        </a:rPr>
                        <a:t>Government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Internal Revenue Service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Software used to read tax returns and spot fraud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331965">
                <a:tc>
                  <a:txBody>
                    <a:bodyPr/>
                    <a:lstStyle/>
                    <a:p>
                      <a:pPr algn="ctr"/>
                      <a:r>
                        <a:rPr lang="en-US" sz="1800" b="0" dirty="0">
                          <a:solidFill>
                            <a:schemeClr val="tx2"/>
                          </a:solidFill>
                        </a:rPr>
                        <a:t>Human services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Merced County, California</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Expert</a:t>
                      </a:r>
                      <a:r>
                        <a:rPr lang="en-US" sz="1800" b="0" baseline="0" dirty="0">
                          <a:solidFill>
                            <a:schemeClr val="tx2"/>
                          </a:solidFill>
                        </a:rPr>
                        <a:t> systems used to decide if applicants should receive welfare benefits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331965">
                <a:tc>
                  <a:txBody>
                    <a:bodyPr/>
                    <a:lstStyle/>
                    <a:p>
                      <a:pPr algn="ctr"/>
                      <a:r>
                        <a:rPr lang="en-US" sz="1800" b="0" dirty="0">
                          <a:solidFill>
                            <a:schemeClr val="tx2"/>
                          </a:solidFill>
                        </a:rPr>
                        <a:t>Marketing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Spiegel</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used to determine most likely</a:t>
                      </a:r>
                      <a:r>
                        <a:rPr lang="en-US" sz="1800" b="0" baseline="0" dirty="0">
                          <a:solidFill>
                            <a:schemeClr val="tx2"/>
                          </a:solidFill>
                        </a:rPr>
                        <a:t> buyers from a long list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r h="331965">
                <a:tc>
                  <a:txBody>
                    <a:bodyPr/>
                    <a:lstStyle/>
                    <a:p>
                      <a:pPr algn="ctr"/>
                      <a:r>
                        <a:rPr lang="en-US" sz="1800" b="0" dirty="0">
                          <a:solidFill>
                            <a:schemeClr val="tx2"/>
                          </a:solidFill>
                        </a:rPr>
                        <a:t>Telecommunications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BT Group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Heuristic search used for a scheduling application that provides work schedules for more than 20,000</a:t>
                      </a:r>
                      <a:r>
                        <a:rPr lang="en-US" sz="1800" b="0" baseline="0" dirty="0">
                          <a:solidFill>
                            <a:schemeClr val="tx2"/>
                          </a:solidFill>
                        </a:rPr>
                        <a:t> engineers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5"/>
                  </a:ext>
                </a:extLst>
              </a:tr>
              <a:tr h="331965">
                <a:tc>
                  <a:txBody>
                    <a:bodyPr/>
                    <a:lstStyle/>
                    <a:p>
                      <a:pPr algn="ctr"/>
                      <a:r>
                        <a:rPr lang="en-US" sz="1800" b="0" baseline="0" dirty="0">
                          <a:solidFill>
                            <a:schemeClr val="tx2"/>
                          </a:solidFill>
                        </a:rPr>
                        <a:t>Transportation </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American Airlines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Expert systems</a:t>
                      </a:r>
                      <a:r>
                        <a:rPr lang="en-US" sz="1800" b="0" baseline="0" dirty="0">
                          <a:solidFill>
                            <a:schemeClr val="tx2"/>
                          </a:solidFill>
                        </a:rPr>
                        <a:t> used to schedule the routine maintenance of airplanes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a:xfrm>
            <a:off x="1874313" y="455290"/>
            <a:ext cx="6987298" cy="983201"/>
          </a:xfrm>
        </p:spPr>
        <p:txBody>
          <a:bodyPr>
            <a:noAutofit/>
          </a:bodyPr>
          <a:lstStyle/>
          <a:p>
            <a:r>
              <a:rPr lang="en-US" altLang="en-US" b="1" dirty="0">
                <a:effectLst/>
              </a:rPr>
              <a:t>13.1     Applications of AI </a:t>
            </a:r>
            <a:r>
              <a:rPr lang="en-US" altLang="en-US" b="1" dirty="0" smtClean="0">
                <a:effectLst/>
              </a:rPr>
              <a:t>(</a:t>
            </a:r>
            <a:r>
              <a:rPr lang="en-US" altLang="en-US" b="1" dirty="0">
                <a:effectLst/>
              </a:rPr>
              <a:t>2 of 2)</a:t>
            </a:r>
            <a:br>
              <a:rPr lang="en-US" altLang="en-US" b="1" dirty="0">
                <a:effectLst/>
              </a:rPr>
            </a:br>
            <a:endParaRPr lang="en-US" altLang="en-US" b="1" dirty="0">
              <a:effectLst/>
            </a:endParaRPr>
          </a:p>
        </p:txBody>
      </p:sp>
      <p:graphicFrame>
        <p:nvGraphicFramePr>
          <p:cNvPr id="5" name="Table 4" descr="This table continues from the previous slide. It lists the applications of A I technologies. The table contains three columns and five rows. Column 1 is titled field, column 2 is titled organization, and column 3 is titled applications. In row 2, column 1 reads inventory or forecasting, column 2 reads Hyundai Motors, and column 3 reads neural networks and expert systems used to reduce delivery time by 20 percent and increase inventory turnover from 3 to 3.4. In row 3, column 1 reads inventory or forecasting, column 2 reads S C I systems, and column 3 reads neural networks and expert systems used to reduce on-hand inventory by 15 percent, resulting in 180 million dollars in annual savings. In row 4, column 1 reads inventory or forecasting, column 2 reads Reynolds Aluminum, and column 3 reads neural networks and expert systems used to reduce forecasting errors by 2 percent, resulting in an inventory reduction of 1 million pounds. In row 5, column 1 reads inventory or forecasting, column 2 reads Unilever, and column 3 reads neural networks and expert systems used to reduce forecasting errors from 40 percent to 25 percent, resulting in a multimillion-dollar savings. " title="Table 13.1 - Applications of AI Technologies (continued)">
            <a:extLst>
              <a:ext uri="{FF2B5EF4-FFF2-40B4-BE49-F238E27FC236}">
                <a16:creationId xmlns:a16="http://schemas.microsoft.com/office/drawing/2014/main" id="{F7545D17-FEC5-4B74-93A3-08D571941104}"/>
              </a:ext>
            </a:extLst>
          </p:cNvPr>
          <p:cNvGraphicFramePr>
            <a:graphicFrameLocks noGrp="1"/>
          </p:cNvGraphicFramePr>
          <p:nvPr>
            <p:extLst>
              <p:ext uri="{D42A27DB-BD31-4B8C-83A1-F6EECF244321}">
                <p14:modId xmlns:p14="http://schemas.microsoft.com/office/powerpoint/2010/main" val="3828512867"/>
              </p:ext>
            </p:extLst>
          </p:nvPr>
        </p:nvGraphicFramePr>
        <p:xfrm>
          <a:off x="448235" y="1438491"/>
          <a:ext cx="8413376" cy="4876800"/>
        </p:xfrm>
        <a:graphic>
          <a:graphicData uri="http://schemas.openxmlformats.org/drawingml/2006/table">
            <a:tbl>
              <a:tblPr firstRow="1" bandRow="1">
                <a:tableStyleId>{91EBBBCC-DAD2-459C-BE2E-F6DE35CF9A28}</a:tableStyleId>
              </a:tblPr>
              <a:tblGrid>
                <a:gridCol w="2205318">
                  <a:extLst>
                    <a:ext uri="{9D8B030D-6E8A-4147-A177-3AD203B41FA5}">
                      <a16:colId xmlns:a16="http://schemas.microsoft.com/office/drawing/2014/main" val="20000"/>
                    </a:ext>
                  </a:extLst>
                </a:gridCol>
                <a:gridCol w="2079812">
                  <a:extLst>
                    <a:ext uri="{9D8B030D-6E8A-4147-A177-3AD203B41FA5}">
                      <a16:colId xmlns:a16="http://schemas.microsoft.com/office/drawing/2014/main" val="20001"/>
                    </a:ext>
                  </a:extLst>
                </a:gridCol>
                <a:gridCol w="4128246">
                  <a:extLst>
                    <a:ext uri="{9D8B030D-6E8A-4147-A177-3AD203B41FA5}">
                      <a16:colId xmlns:a16="http://schemas.microsoft.com/office/drawing/2014/main" val="20002"/>
                    </a:ext>
                  </a:extLst>
                </a:gridCol>
              </a:tblGrid>
              <a:tr h="384669">
                <a:tc>
                  <a:txBody>
                    <a:bodyPr/>
                    <a:lstStyle/>
                    <a:p>
                      <a:pPr algn="ctr"/>
                      <a:r>
                        <a:rPr lang="en-US" sz="2000" b="0" baseline="0" dirty="0">
                          <a:solidFill>
                            <a:schemeClr val="bg1"/>
                          </a:solidFill>
                        </a:rPr>
                        <a:t>Field </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000" b="0" dirty="0">
                          <a:solidFill>
                            <a:schemeClr val="bg1"/>
                          </a:solidFill>
                        </a:rPr>
                        <a:t>Organization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000" b="0" dirty="0">
                          <a:solidFill>
                            <a:schemeClr val="bg1"/>
                          </a:solidFill>
                        </a:rPr>
                        <a:t>Applications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331965">
                <a:tc>
                  <a:txBody>
                    <a:bodyPr/>
                    <a:lstStyle/>
                    <a:p>
                      <a:pPr algn="ctr"/>
                      <a:r>
                        <a:rPr lang="en-US" sz="1800" b="0" baseline="0" dirty="0">
                          <a:solidFill>
                            <a:schemeClr val="tx2"/>
                          </a:solidFill>
                        </a:rPr>
                        <a:t>Inventory/forecasting</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Hyundai motors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and expert systems used to reduce delivery time by 20 percent and increase inventory turnover from 3 to 3.4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33196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b="0" baseline="0" dirty="0">
                          <a:solidFill>
                            <a:schemeClr val="tx2"/>
                          </a:solidFill>
                        </a:rPr>
                        <a:t>Inventory/forecasting</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SCI systems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and expert systems used to reduce on-hand inventory by 15 percent, resulting in $180 million in annual savings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33196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b="0" baseline="0" dirty="0">
                          <a:solidFill>
                            <a:schemeClr val="tx2"/>
                          </a:solidFill>
                        </a:rPr>
                        <a:t>Inventory/forecasting</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Reynolds Aluminum</a:t>
                      </a:r>
                      <a:r>
                        <a:rPr lang="en-US" sz="1800" b="0" baseline="0" dirty="0">
                          <a:solidFill>
                            <a:schemeClr val="tx2"/>
                          </a:solidFill>
                        </a:rPr>
                        <a:t>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and expert systems used to reduce forecasting</a:t>
                      </a:r>
                      <a:r>
                        <a:rPr lang="en-US" sz="1800" b="0" baseline="0" dirty="0">
                          <a:solidFill>
                            <a:schemeClr val="tx2"/>
                          </a:solidFill>
                        </a:rPr>
                        <a:t> errors by 2 percent, resulting in an inventory reduction of 1 million pounds </a:t>
                      </a:r>
                      <a:endParaRPr lang="en-US" sz="1800" b="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331965">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1800" b="0" baseline="0" dirty="0">
                          <a:solidFill>
                            <a:schemeClr val="tx2"/>
                          </a:solidFill>
                        </a:rPr>
                        <a:t>Inventory/forecasting</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Unilever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800" b="0" dirty="0">
                          <a:solidFill>
                            <a:schemeClr val="tx2"/>
                          </a:solidFill>
                        </a:rPr>
                        <a:t>Neural networks and expert systems used to reduce forecasting errors from 40 percent to 25 percent, resulting in a multimillion-dollar savings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bl>
          </a:graphicData>
        </a:graphic>
      </p:graphicFrame>
    </p:spTree>
    <p:extLst>
      <p:ext uri="{BB962C8B-B14F-4D97-AF65-F5344CB8AC3E}">
        <p14:creationId xmlns:p14="http://schemas.microsoft.com/office/powerpoint/2010/main" val="4916572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dirty="0"/>
              <a:t>Robots (1 of 3)</a:t>
            </a:r>
          </a:p>
        </p:txBody>
      </p:sp>
      <p:sp>
        <p:nvSpPr>
          <p:cNvPr id="26627" name="Content Placeholder 2"/>
          <p:cNvSpPr>
            <a:spLocks noGrp="1"/>
          </p:cNvSpPr>
          <p:nvPr>
            <p:ph idx="1"/>
          </p:nvPr>
        </p:nvSpPr>
        <p:spPr/>
        <p:txBody>
          <a:bodyPr/>
          <a:lstStyle/>
          <a:p>
            <a:r>
              <a:rPr lang="en-US" altLang="en-US" dirty="0"/>
              <a:t>Most successful application of AI</a:t>
            </a:r>
          </a:p>
          <a:p>
            <a:pPr lvl="1"/>
            <a:r>
              <a:rPr lang="en-US" altLang="en-US" dirty="0"/>
              <a:t>Excel at performing simple, repetitive tasks</a:t>
            </a:r>
          </a:p>
          <a:p>
            <a:pPr lvl="1"/>
            <a:r>
              <a:rPr lang="en-US" altLang="en-US" dirty="0"/>
              <a:t>Used to free workers from tedious or hazardous jobs</a:t>
            </a:r>
          </a:p>
          <a:p>
            <a:pPr lvl="1"/>
            <a:r>
              <a:rPr lang="en-US" altLang="en-US" dirty="0"/>
              <a:t>Have limited mobility and some have limited vision </a:t>
            </a:r>
          </a:p>
          <a:p>
            <a:pPr lvl="1"/>
            <a:r>
              <a:rPr lang="en-US" altLang="en-US" dirty="0"/>
              <a:t>Controlled by a computer program that includes commands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62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rmAutofit/>
          </a:bodyPr>
          <a:lstStyle/>
          <a:p>
            <a:r>
              <a:rPr lang="en-US" altLang="en-US" dirty="0"/>
              <a:t>Robots (2 of 3)</a:t>
            </a:r>
          </a:p>
        </p:txBody>
      </p:sp>
      <p:sp>
        <p:nvSpPr>
          <p:cNvPr id="26627" name="Content Placeholder 2"/>
          <p:cNvSpPr>
            <a:spLocks noGrp="1"/>
          </p:cNvSpPr>
          <p:nvPr>
            <p:ph idx="1"/>
          </p:nvPr>
        </p:nvSpPr>
        <p:spPr/>
        <p:txBody>
          <a:bodyPr/>
          <a:lstStyle/>
          <a:p>
            <a:pPr>
              <a:spcBef>
                <a:spcPts val="400"/>
              </a:spcBef>
            </a:pPr>
            <a:r>
              <a:rPr lang="en-US" altLang="en-US" dirty="0"/>
              <a:t>Programming languages</a:t>
            </a:r>
          </a:p>
          <a:p>
            <a:pPr lvl="1">
              <a:spcBef>
                <a:spcPts val="400"/>
              </a:spcBef>
            </a:pPr>
            <a:r>
              <a:rPr lang="en-US" altLang="en-US" dirty="0"/>
              <a:t>Variable Assembly Language (VAL)</a:t>
            </a:r>
          </a:p>
          <a:p>
            <a:pPr lvl="1">
              <a:spcBef>
                <a:spcPts val="400"/>
              </a:spcBef>
            </a:pPr>
            <a:r>
              <a:rPr lang="en-US" altLang="en-US" dirty="0"/>
              <a:t>Functional Robotics (FROB)</a:t>
            </a:r>
          </a:p>
          <a:p>
            <a:pPr lvl="1">
              <a:spcBef>
                <a:spcPts val="400"/>
              </a:spcBef>
            </a:pPr>
            <a:r>
              <a:rPr lang="en-US" altLang="en-US" dirty="0"/>
              <a:t>A Manufacturing Language (AML)</a:t>
            </a:r>
          </a:p>
          <a:p>
            <a:pPr>
              <a:spcBef>
                <a:spcPts val="400"/>
              </a:spcBef>
            </a:pPr>
            <a:r>
              <a:rPr lang="en-US" altLang="en-US" dirty="0"/>
              <a:t>Personal robots have limited mobility, vision, and speech capabilities</a:t>
            </a:r>
          </a:p>
          <a:p>
            <a:pPr lvl="1">
              <a:spcBef>
                <a:spcPts val="400"/>
              </a:spcBef>
            </a:pPr>
            <a:r>
              <a:rPr lang="en-US" altLang="en-US" dirty="0"/>
              <a:t>Currently used as prototypes to test certain services</a:t>
            </a:r>
          </a:p>
          <a:p>
            <a:pPr lvl="1">
              <a:spcBef>
                <a:spcPts val="400"/>
              </a:spcBef>
            </a:pPr>
            <a:endParaRPr lang="en-US" altLang="en-US" dirty="0"/>
          </a:p>
          <a:p>
            <a:pPr lvl="2">
              <a:spcBef>
                <a:spcPts val="400"/>
              </a:spcBef>
            </a:pPr>
            <a:endParaRPr lang="en-US" altLang="en-US" dirty="0"/>
          </a:p>
        </p:txBody>
      </p:sp>
    </p:spTree>
    <p:extLst>
      <p:ext uri="{BB962C8B-B14F-4D97-AF65-F5344CB8AC3E}">
        <p14:creationId xmlns:p14="http://schemas.microsoft.com/office/powerpoint/2010/main" val="2737928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6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Custom 1">
      <a:dk1>
        <a:srgbClr val="618097"/>
      </a:dk1>
      <a:lt1>
        <a:srgbClr val="FFFFFF"/>
      </a:lt1>
      <a:dk2>
        <a:srgbClr val="000000"/>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1840</Words>
  <Application>Microsoft Office PowerPoint</Application>
  <PresentationFormat>On-screen Show (4:3)</PresentationFormat>
  <Paragraphs>316</Paragraphs>
  <Slides>46</Slides>
  <Notes>40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46</vt:i4>
      </vt:variant>
    </vt:vector>
  </HeadingPairs>
  <TitlesOfParts>
    <vt:vector size="58" baseType="lpstr">
      <vt:lpstr>ＭＳ Ｐゴシック</vt:lpstr>
      <vt:lpstr>Arial</vt:lpstr>
      <vt:lpstr>Arial Narrow</vt:lpstr>
      <vt:lpstr>Calibri</vt:lpstr>
      <vt:lpstr>DINPro-CondBlack</vt:lpstr>
      <vt:lpstr>Folio Std Light</vt:lpstr>
      <vt:lpstr>Folio Std Medium</vt:lpstr>
      <vt:lpstr>Franklin Gothic Medium</vt:lpstr>
      <vt:lpstr>Lucida Grande</vt:lpstr>
      <vt:lpstr>Rockwell</vt:lpstr>
      <vt:lpstr>Times New Roman</vt:lpstr>
      <vt:lpstr>3_Office Theme</vt:lpstr>
      <vt:lpstr>PowerPoint Presentation</vt:lpstr>
      <vt:lpstr>Learning Objectives (1 of 2)</vt:lpstr>
      <vt:lpstr>Learning Objectives (2 of 2)</vt:lpstr>
      <vt:lpstr>What is Artificial Intelligence?</vt:lpstr>
      <vt:lpstr>AI Technologies Supporting Decision Making</vt:lpstr>
      <vt:lpstr>13.1     Applications of AI (1 of 2) </vt:lpstr>
      <vt:lpstr>13.1     Applications of AI (2 of 2) </vt:lpstr>
      <vt:lpstr>Robots (1 of 3)</vt:lpstr>
      <vt:lpstr>Robots (2 of 3)</vt:lpstr>
      <vt:lpstr>Robots (3 of 3)</vt:lpstr>
      <vt:lpstr>Expert Systems (1 of 2)</vt:lpstr>
      <vt:lpstr>Expert Systems (2 of 2)</vt:lpstr>
      <vt:lpstr>13.1 An Expert System Configuration  </vt:lpstr>
      <vt:lpstr>Components of an Expert System (1 of 5)</vt:lpstr>
      <vt:lpstr>Components of an Expert System (2 of 5)</vt:lpstr>
      <vt:lpstr>Components of an Expert System (3 of 5)</vt:lpstr>
      <vt:lpstr>Components of an Expert System (4 of 5)</vt:lpstr>
      <vt:lpstr>Components of an Expert System (5 of 5)</vt:lpstr>
      <vt:lpstr>Uses of Expert Systems</vt:lpstr>
      <vt:lpstr>Criteria for Using Expert Systems</vt:lpstr>
      <vt:lpstr>Criteria for Not Using Expert Systems</vt:lpstr>
      <vt:lpstr>Advantages of Expert Systems</vt:lpstr>
      <vt:lpstr>Case-Based Reasoning (1 of 2)</vt:lpstr>
      <vt:lpstr>Case-Based Reasoning (2 of 2)</vt:lpstr>
      <vt:lpstr>Intelligent Agents (1 of 6)</vt:lpstr>
      <vt:lpstr>Intelligent Agents (2 of 6)</vt:lpstr>
      <vt:lpstr>Intelligent Agents (3 of 6)</vt:lpstr>
      <vt:lpstr>Intelligent Agents (4 of 6)</vt:lpstr>
      <vt:lpstr>Intelligent Agents (5 of 6)</vt:lpstr>
      <vt:lpstr>Intelligent Agents (6 of 6)</vt:lpstr>
      <vt:lpstr>Fuzzy Logic</vt:lpstr>
      <vt:lpstr>Uses of Fuzzy Logic </vt:lpstr>
      <vt:lpstr>13.3 Degree of Membership in a Fuzzy System  </vt:lpstr>
      <vt:lpstr>Machine Learning (1 of 3)</vt:lpstr>
      <vt:lpstr>Machine Learning (2 of 3) </vt:lpstr>
      <vt:lpstr>13.4 Artificial Neural Network Configuration  </vt:lpstr>
      <vt:lpstr>Machine Learning (3 of 3)</vt:lpstr>
      <vt:lpstr>Genetic Algorithms</vt:lpstr>
      <vt:lpstr>Natural-Language Processing (1 of 3)</vt:lpstr>
      <vt:lpstr>Natural-Language Processing (2 of 3)</vt:lpstr>
      <vt:lpstr>Natural-Language Processing (3 of 3)</vt:lpstr>
      <vt:lpstr>Integrating AI Technologies into Decision Support Systems (1 of 2)</vt:lpstr>
      <vt:lpstr>Integrating AI Technologies into Decision Support Systems (2 of 2)</vt:lpstr>
      <vt:lpstr> Contextual Computing: Making Mobile Devices Smarter </vt:lpstr>
      <vt:lpstr>Summary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2018-07-14T16:53:31Z</dcterms:created>
  <dcterms:modified xsi:type="dcterms:W3CDTF">2020-07-30T04:17:43Z</dcterms:modified>
</cp:coreProperties>
</file>

<file path=docProps/thumbnail.jpeg>
</file>